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A187"/>
    <a:srgbClr val="FFEAA7"/>
    <a:srgbClr val="FFE07D"/>
    <a:srgbClr val="F0724A"/>
    <a:srgbClr val="EB4815"/>
    <a:srgbClr val="D6532A"/>
    <a:srgbClr val="FF3300"/>
    <a:srgbClr val="317CC1"/>
    <a:srgbClr val="BCD6EE"/>
    <a:srgbClr val="FFF0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828" autoAdjust="0"/>
    <p:restoredTop sz="94660"/>
  </p:normalViewPr>
  <p:slideViewPr>
    <p:cSldViewPr snapToGrid="0">
      <p:cViewPr>
        <p:scale>
          <a:sx n="98" d="100"/>
          <a:sy n="98" d="100"/>
        </p:scale>
        <p:origin x="1434" y="-35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E799C-DF34-46E0-9401-E641EDA2D4E5}" type="datetimeFigureOut">
              <a:rPr kumimoji="1" lang="ja-JP" altLang="en-US" smtClean="0"/>
              <a:t>2024/8/15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53146-B201-4461-B492-642C58990A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1770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E799C-DF34-46E0-9401-E641EDA2D4E5}" type="datetimeFigureOut">
              <a:rPr kumimoji="1" lang="ja-JP" altLang="en-US" smtClean="0"/>
              <a:t>2024/8/15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53146-B201-4461-B492-642C58990A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0853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E799C-DF34-46E0-9401-E641EDA2D4E5}" type="datetimeFigureOut">
              <a:rPr kumimoji="1" lang="ja-JP" altLang="en-US" smtClean="0"/>
              <a:t>2024/8/15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53146-B201-4461-B492-642C58990A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8799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E799C-DF34-46E0-9401-E641EDA2D4E5}" type="datetimeFigureOut">
              <a:rPr kumimoji="1" lang="ja-JP" altLang="en-US" smtClean="0"/>
              <a:t>2024/8/15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53146-B201-4461-B492-642C58990A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1455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E799C-DF34-46E0-9401-E641EDA2D4E5}" type="datetimeFigureOut">
              <a:rPr kumimoji="1" lang="ja-JP" altLang="en-US" smtClean="0"/>
              <a:t>2024/8/15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53146-B201-4461-B492-642C58990A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8757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E799C-DF34-46E0-9401-E641EDA2D4E5}" type="datetimeFigureOut">
              <a:rPr kumimoji="1" lang="ja-JP" altLang="en-US" smtClean="0"/>
              <a:t>2024/8/15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53146-B201-4461-B492-642C58990A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5598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1643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E799C-DF34-46E0-9401-E641EDA2D4E5}" type="datetimeFigureOut">
              <a:rPr kumimoji="1" lang="ja-JP" altLang="en-US" smtClean="0"/>
              <a:t>2024/8/15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53146-B201-4461-B492-642C58990A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81040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E799C-DF34-46E0-9401-E641EDA2D4E5}" type="datetimeFigureOut">
              <a:rPr kumimoji="1" lang="ja-JP" altLang="en-US" smtClean="0"/>
              <a:t>2024/8/15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53146-B201-4461-B492-642C58990A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5592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E799C-DF34-46E0-9401-E641EDA2D4E5}" type="datetimeFigureOut">
              <a:rPr kumimoji="1" lang="ja-JP" altLang="en-US" smtClean="0"/>
              <a:t>2024/8/15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53146-B201-4461-B492-642C58990A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5041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E799C-DF34-46E0-9401-E641EDA2D4E5}" type="datetimeFigureOut">
              <a:rPr kumimoji="1" lang="ja-JP" altLang="en-US" smtClean="0"/>
              <a:t>2024/8/15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53146-B201-4461-B492-642C58990A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6408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BE799C-DF34-46E0-9401-E641EDA2D4E5}" type="datetimeFigureOut">
              <a:rPr kumimoji="1" lang="ja-JP" altLang="en-US" smtClean="0"/>
              <a:t>2024/8/15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B53146-B201-4461-B492-642C58990A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5633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C2F7B7F4-6C78-448F-9825-25B9EB4170F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3377" y="-1364818"/>
            <a:ext cx="8353108" cy="6329224"/>
          </a:xfrm>
          <a:prstGeom prst="rect">
            <a:avLst/>
          </a:prstGeom>
        </p:spPr>
      </p:pic>
      <p:sp>
        <p:nvSpPr>
          <p:cNvPr id="22" name="星: 32 pt 21">
            <a:extLst>
              <a:ext uri="{FF2B5EF4-FFF2-40B4-BE49-F238E27FC236}">
                <a16:creationId xmlns:a16="http://schemas.microsoft.com/office/drawing/2014/main" id="{2289B5D5-BD44-4827-B099-C9B6182AF6F6}"/>
              </a:ext>
            </a:extLst>
          </p:cNvPr>
          <p:cNvSpPr/>
          <p:nvPr/>
        </p:nvSpPr>
        <p:spPr>
          <a:xfrm>
            <a:off x="-718067" y="1930511"/>
            <a:ext cx="9398515" cy="8826307"/>
          </a:xfrm>
          <a:prstGeom prst="star32">
            <a:avLst>
              <a:gd name="adj" fmla="val 48451"/>
            </a:avLst>
          </a:prstGeom>
          <a:solidFill>
            <a:srgbClr val="FFEAA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432A2CB0-04D1-41DF-8E30-FF52095F84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0347" y="615477"/>
            <a:ext cx="7235538" cy="7823232"/>
          </a:xfrm>
          <a:prstGeom prst="rect">
            <a:avLst/>
          </a:prstGeom>
        </p:spPr>
      </p:pic>
      <p:sp>
        <p:nvSpPr>
          <p:cNvPr id="6" name="星: 32 pt 5">
            <a:extLst>
              <a:ext uri="{FF2B5EF4-FFF2-40B4-BE49-F238E27FC236}">
                <a16:creationId xmlns:a16="http://schemas.microsoft.com/office/drawing/2014/main" id="{CA925727-163E-45B8-A3A4-A4BB66CFB6CA}"/>
              </a:ext>
            </a:extLst>
          </p:cNvPr>
          <p:cNvSpPr/>
          <p:nvPr/>
        </p:nvSpPr>
        <p:spPr>
          <a:xfrm>
            <a:off x="-1236332" y="4964406"/>
            <a:ext cx="4084423" cy="3558496"/>
          </a:xfrm>
          <a:prstGeom prst="star32">
            <a:avLst>
              <a:gd name="adj" fmla="val 48518"/>
            </a:avLst>
          </a:prstGeom>
          <a:solidFill>
            <a:schemeClr val="accent5">
              <a:lumMod val="40000"/>
              <a:lumOff val="60000"/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lt1">
                  <a:alpha val="0"/>
                </a:schemeClr>
              </a:solidFill>
            </a:endParaRPr>
          </a:p>
        </p:txBody>
      </p:sp>
      <p:sp>
        <p:nvSpPr>
          <p:cNvPr id="15" name="星: 32 pt 14">
            <a:extLst>
              <a:ext uri="{FF2B5EF4-FFF2-40B4-BE49-F238E27FC236}">
                <a16:creationId xmlns:a16="http://schemas.microsoft.com/office/drawing/2014/main" id="{E96EA4DE-01B5-426E-8EA2-6EF97201903B}"/>
              </a:ext>
            </a:extLst>
          </p:cNvPr>
          <p:cNvSpPr/>
          <p:nvPr/>
        </p:nvSpPr>
        <p:spPr>
          <a:xfrm>
            <a:off x="2622205" y="5693958"/>
            <a:ext cx="2786743" cy="2816684"/>
          </a:xfrm>
          <a:prstGeom prst="star32">
            <a:avLst>
              <a:gd name="adj" fmla="val 48526"/>
            </a:avLst>
          </a:prstGeom>
          <a:solidFill>
            <a:schemeClr val="accent6">
              <a:lumMod val="40000"/>
              <a:lumOff val="60000"/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36F1C0F-8802-49E7-BAAC-F9536BF33271}"/>
              </a:ext>
            </a:extLst>
          </p:cNvPr>
          <p:cNvSpPr/>
          <p:nvPr/>
        </p:nvSpPr>
        <p:spPr>
          <a:xfrm>
            <a:off x="5245772" y="-554442"/>
            <a:ext cx="1624927" cy="89872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749E61A1-66B2-44D8-AF33-B2037E7F4C7E}"/>
              </a:ext>
            </a:extLst>
          </p:cNvPr>
          <p:cNvSpPr txBox="1"/>
          <p:nvPr/>
        </p:nvSpPr>
        <p:spPr>
          <a:xfrm>
            <a:off x="5947243" y="-346624"/>
            <a:ext cx="923330" cy="758831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kumimoji="1" lang="ja-JP" altLang="en-US" sz="4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HGP行書体" panose="03000600000000000000" pitchFamily="66" charset="-128"/>
                <a:ea typeface="HGP行書体" panose="03000600000000000000" pitchFamily="66" charset="-128"/>
              </a:rPr>
              <a:t>戦国武将　松永弾正久秀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7D583913-BECE-4525-AC21-DBA019FA1A5F}"/>
              </a:ext>
            </a:extLst>
          </p:cNvPr>
          <p:cNvSpPr txBox="1"/>
          <p:nvPr/>
        </p:nvSpPr>
        <p:spPr>
          <a:xfrm>
            <a:off x="5284666" y="2967463"/>
            <a:ext cx="923330" cy="526002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kumimoji="1" lang="ja-JP" altLang="en-US" sz="4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HGP行書体" panose="03000600000000000000" pitchFamily="66" charset="-128"/>
                <a:ea typeface="HGP行書体" panose="03000600000000000000" pitchFamily="66" charset="-128"/>
              </a:rPr>
              <a:t>命日法要・特別講談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571B1D2-F135-404C-89B5-DA12FF14D7BB}"/>
              </a:ext>
            </a:extLst>
          </p:cNvPr>
          <p:cNvSpPr txBox="1"/>
          <p:nvPr/>
        </p:nvSpPr>
        <p:spPr>
          <a:xfrm>
            <a:off x="5926218" y="-281362"/>
            <a:ext cx="923330" cy="737309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kumimoji="1" lang="ja-JP" altLang="en-US" sz="4800" b="1" dirty="0">
                <a:latin typeface="HGP行書体" panose="03000600000000000000" pitchFamily="66" charset="-128"/>
                <a:ea typeface="HGP行書体" panose="03000600000000000000" pitchFamily="66" charset="-128"/>
              </a:rPr>
              <a:t>戦国武将　松永弾正久秀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D060C21-0CBC-4D12-A76C-699D7809BEF5}"/>
              </a:ext>
            </a:extLst>
          </p:cNvPr>
          <p:cNvSpPr txBox="1"/>
          <p:nvPr/>
        </p:nvSpPr>
        <p:spPr>
          <a:xfrm>
            <a:off x="5242788" y="2871020"/>
            <a:ext cx="923330" cy="534488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kumimoji="1" lang="ja-JP" altLang="en-US" sz="4800" b="1" dirty="0">
                <a:latin typeface="HGP行書体" panose="03000600000000000000" pitchFamily="66" charset="-128"/>
                <a:ea typeface="HGP行書体" panose="03000600000000000000" pitchFamily="66" charset="-128"/>
              </a:rPr>
              <a:t>命日法要・特別講談</a:t>
            </a:r>
          </a:p>
        </p:txBody>
      </p:sp>
      <p:sp>
        <p:nvSpPr>
          <p:cNvPr id="14" name="楕円 13">
            <a:extLst>
              <a:ext uri="{FF2B5EF4-FFF2-40B4-BE49-F238E27FC236}">
                <a16:creationId xmlns:a16="http://schemas.microsoft.com/office/drawing/2014/main" id="{C6BD4332-9DF8-4D7B-AE8E-BFE27B220280}"/>
              </a:ext>
            </a:extLst>
          </p:cNvPr>
          <p:cNvSpPr/>
          <p:nvPr/>
        </p:nvSpPr>
        <p:spPr>
          <a:xfrm>
            <a:off x="1534509" y="5157745"/>
            <a:ext cx="1028687" cy="1040147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4881B913-7908-45C6-AE01-A44F72199A77}"/>
              </a:ext>
            </a:extLst>
          </p:cNvPr>
          <p:cNvSpPr txBox="1"/>
          <p:nvPr/>
        </p:nvSpPr>
        <p:spPr>
          <a:xfrm>
            <a:off x="361101" y="5331416"/>
            <a:ext cx="149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講談師・歌手</a:t>
            </a:r>
            <a:r>
              <a:rPr kumimoji="1" lang="ja-JP" altLang="en-US" sz="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 </a:t>
            </a:r>
            <a:r>
              <a:rPr kumimoji="1" lang="ja-JP" altLang="en-US" sz="9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川本 三栄子 氏</a:t>
            </a:r>
            <a:endParaRPr kumimoji="1" lang="en-US" altLang="ja-JP" sz="9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r>
              <a:rPr kumimoji="1" lang="ja-JP" altLang="en-US" sz="9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</a:t>
            </a:r>
            <a:r>
              <a:rPr kumimoji="1" lang="en-US" altLang="ja-JP" sz="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(</a:t>
            </a:r>
            <a:r>
              <a:rPr kumimoji="1" lang="ja-JP" altLang="en-US" sz="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王寺町観光・広報大使</a:t>
            </a:r>
            <a:r>
              <a:rPr kumimoji="1" lang="en-US" altLang="ja-JP" sz="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)</a:t>
            </a:r>
            <a:endParaRPr kumimoji="1" lang="ja-JP" altLang="en-US" sz="7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25C87C86-0944-4956-A51A-F659D8D889EF}"/>
              </a:ext>
            </a:extLst>
          </p:cNvPr>
          <p:cNvSpPr/>
          <p:nvPr/>
        </p:nvSpPr>
        <p:spPr>
          <a:xfrm>
            <a:off x="-27688" y="8416189"/>
            <a:ext cx="6898261" cy="1176907"/>
          </a:xfrm>
          <a:prstGeom prst="rect">
            <a:avLst/>
          </a:prstGeom>
          <a:solidFill>
            <a:schemeClr val="bg2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BA0D1E0-08BA-48BE-8440-FAD7D24ACEBE}"/>
              </a:ext>
            </a:extLst>
          </p:cNvPr>
          <p:cNvSpPr txBox="1"/>
          <p:nvPr/>
        </p:nvSpPr>
        <p:spPr>
          <a:xfrm>
            <a:off x="-173240" y="8439764"/>
            <a:ext cx="20763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dirty="0">
                <a:solidFill>
                  <a:schemeClr val="bg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令和６年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F8C7D105-BDF0-4F1D-947C-6FF5254DD9C9}"/>
              </a:ext>
            </a:extLst>
          </p:cNvPr>
          <p:cNvSpPr txBox="1"/>
          <p:nvPr/>
        </p:nvSpPr>
        <p:spPr>
          <a:xfrm>
            <a:off x="-193880" y="8807344"/>
            <a:ext cx="34567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5400" dirty="0">
                <a:solidFill>
                  <a:schemeClr val="bg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10</a:t>
            </a:r>
            <a:r>
              <a:rPr kumimoji="1" lang="ja-JP" altLang="en-US" sz="3200" dirty="0">
                <a:solidFill>
                  <a:schemeClr val="bg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月</a:t>
            </a:r>
            <a:r>
              <a:rPr kumimoji="1" lang="en-US" altLang="ja-JP" sz="5400" dirty="0">
                <a:solidFill>
                  <a:schemeClr val="bg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12</a:t>
            </a:r>
            <a:r>
              <a:rPr kumimoji="1" lang="ja-JP" altLang="en-US" sz="3200" dirty="0">
                <a:solidFill>
                  <a:schemeClr val="bg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日</a:t>
            </a:r>
            <a:r>
              <a:rPr kumimoji="1" lang="en-US" altLang="ja-JP" sz="3200" dirty="0">
                <a:solidFill>
                  <a:schemeClr val="bg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(</a:t>
            </a:r>
            <a:r>
              <a:rPr kumimoji="1" lang="ja-JP" altLang="en-US" sz="3200" dirty="0">
                <a:solidFill>
                  <a:schemeClr val="bg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土</a:t>
            </a:r>
            <a:r>
              <a:rPr kumimoji="1" lang="en-US" altLang="ja-JP" sz="3200" dirty="0">
                <a:solidFill>
                  <a:schemeClr val="bg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)</a:t>
            </a:r>
            <a:endParaRPr kumimoji="1" lang="ja-JP" altLang="en-US" sz="4400" dirty="0">
              <a:solidFill>
                <a:schemeClr val="bg1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8D17502-4717-4B32-BB63-D6C35CAE8898}"/>
              </a:ext>
            </a:extLst>
          </p:cNvPr>
          <p:cNvSpPr txBox="1"/>
          <p:nvPr/>
        </p:nvSpPr>
        <p:spPr>
          <a:xfrm>
            <a:off x="2791537" y="8889500"/>
            <a:ext cx="22832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400" dirty="0">
                <a:solidFill>
                  <a:schemeClr val="bg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達磨寺</a:t>
            </a:r>
            <a:endParaRPr kumimoji="1" lang="en-US" altLang="ja-JP" sz="4400" dirty="0">
              <a:solidFill>
                <a:schemeClr val="bg1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8890A332-2061-42C5-AE5C-4F1E60F54432}"/>
              </a:ext>
            </a:extLst>
          </p:cNvPr>
          <p:cNvSpPr txBox="1"/>
          <p:nvPr/>
        </p:nvSpPr>
        <p:spPr>
          <a:xfrm>
            <a:off x="4706407" y="8875141"/>
            <a:ext cx="30248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solidFill>
                  <a:schemeClr val="bg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奈良県北葛城郡</a:t>
            </a:r>
            <a:endParaRPr kumimoji="1" lang="en-US" altLang="ja-JP" sz="2000" dirty="0">
              <a:solidFill>
                <a:schemeClr val="bg1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r>
              <a:rPr kumimoji="1" lang="ja-JP" altLang="en-US" sz="2000" dirty="0">
                <a:solidFill>
                  <a:schemeClr val="bg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王寺町本町</a:t>
            </a:r>
            <a:r>
              <a:rPr kumimoji="1" lang="en-US" altLang="ja-JP" sz="2000" dirty="0">
                <a:solidFill>
                  <a:schemeClr val="bg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2-1-40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7A1EC46E-9004-4C81-B5BF-B7C91065609C}"/>
              </a:ext>
            </a:extLst>
          </p:cNvPr>
          <p:cNvSpPr txBox="1"/>
          <p:nvPr/>
        </p:nvSpPr>
        <p:spPr>
          <a:xfrm>
            <a:off x="-1138626" y="6845473"/>
            <a:ext cx="421787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午前</a:t>
            </a:r>
            <a:r>
              <a:rPr kumimoji="1" lang="ja-JP" altLang="en-US" sz="26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１０</a:t>
            </a:r>
            <a:r>
              <a:rPr kumimoji="1" lang="ja-JP" altLang="en-US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時</a:t>
            </a:r>
            <a:r>
              <a:rPr kumimoji="1" lang="en-US" altLang="ja-JP" sz="26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40</a:t>
            </a:r>
            <a:r>
              <a:rPr kumimoji="1" lang="ja-JP" altLang="en-US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分</a:t>
            </a:r>
            <a:endParaRPr kumimoji="1" lang="en-US" altLang="ja-JP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/>
            <a:r>
              <a:rPr kumimoji="1" lang="ja-JP" altLang="en-US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　　　～</a:t>
            </a:r>
            <a:r>
              <a:rPr kumimoji="1" lang="en-US" altLang="ja-JP" sz="26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11</a:t>
            </a:r>
            <a:r>
              <a:rPr kumimoji="1" lang="ja-JP" altLang="en-US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時</a:t>
            </a:r>
            <a:r>
              <a:rPr kumimoji="1" lang="en-US" altLang="ja-JP" sz="26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2</a:t>
            </a:r>
            <a:r>
              <a:rPr kumimoji="1" lang="ja-JP" altLang="en-US" sz="26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０</a:t>
            </a:r>
            <a:r>
              <a:rPr kumimoji="1" lang="ja-JP" altLang="en-US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分頃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672EE2C-D35C-4D5F-999B-0820149B488A}"/>
              </a:ext>
            </a:extLst>
          </p:cNvPr>
          <p:cNvSpPr txBox="1"/>
          <p:nvPr/>
        </p:nvSpPr>
        <p:spPr>
          <a:xfrm>
            <a:off x="-146342" y="8424882"/>
            <a:ext cx="19563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令和６年</a:t>
            </a:r>
            <a:endParaRPr kumimoji="1" lang="en-US" altLang="ja-JP" sz="32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 algn="ctr"/>
            <a:endParaRPr kumimoji="1" lang="ja-JP" altLang="en-US" sz="28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D8877F40-7C4D-476C-BB26-1A07A21246E9}"/>
              </a:ext>
            </a:extLst>
          </p:cNvPr>
          <p:cNvSpPr txBox="1"/>
          <p:nvPr/>
        </p:nvSpPr>
        <p:spPr>
          <a:xfrm>
            <a:off x="-201080" y="8767103"/>
            <a:ext cx="33813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54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10</a:t>
            </a:r>
            <a:r>
              <a:rPr kumimoji="1" lang="ja-JP" altLang="en-US" sz="32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月</a:t>
            </a:r>
            <a:r>
              <a:rPr kumimoji="1" lang="en-US" altLang="ja-JP" sz="54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12</a:t>
            </a:r>
            <a:r>
              <a:rPr kumimoji="1" lang="ja-JP" altLang="en-US" sz="32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日</a:t>
            </a:r>
            <a:r>
              <a:rPr kumimoji="1" lang="en-US" altLang="ja-JP" sz="32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(</a:t>
            </a:r>
            <a:r>
              <a:rPr kumimoji="1" lang="ja-JP" altLang="en-US" sz="32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土</a:t>
            </a:r>
            <a:r>
              <a:rPr kumimoji="1" lang="en-US" altLang="ja-JP" sz="32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)</a:t>
            </a:r>
            <a:endParaRPr kumimoji="1" lang="ja-JP" altLang="en-US" sz="44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59D479DE-E5D6-40AD-AE89-82403151B330}"/>
              </a:ext>
            </a:extLst>
          </p:cNvPr>
          <p:cNvSpPr txBox="1"/>
          <p:nvPr/>
        </p:nvSpPr>
        <p:spPr>
          <a:xfrm>
            <a:off x="2742203" y="8848344"/>
            <a:ext cx="22832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4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達磨寺</a:t>
            </a:r>
            <a:endParaRPr kumimoji="1" lang="en-US" altLang="ja-JP" sz="44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B474B3B5-537B-49C1-B9D3-8C88955C2991}"/>
              </a:ext>
            </a:extLst>
          </p:cNvPr>
          <p:cNvSpPr txBox="1"/>
          <p:nvPr/>
        </p:nvSpPr>
        <p:spPr>
          <a:xfrm>
            <a:off x="4657073" y="8864452"/>
            <a:ext cx="30248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奈良県北葛城郡</a:t>
            </a:r>
            <a:endParaRPr kumimoji="1" lang="en-US" altLang="ja-JP" sz="20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r>
              <a:rPr kumimoji="1" lang="ja-JP" altLang="en-US" sz="20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王寺町本町</a:t>
            </a:r>
            <a:r>
              <a:rPr kumimoji="1" lang="en-US" altLang="ja-JP" sz="20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2-1-40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67014D3B-55A7-4152-A175-F8F104CFCBFD}"/>
              </a:ext>
            </a:extLst>
          </p:cNvPr>
          <p:cNvSpPr txBox="1"/>
          <p:nvPr/>
        </p:nvSpPr>
        <p:spPr>
          <a:xfrm>
            <a:off x="6419" y="7618538"/>
            <a:ext cx="1846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達磨寺方丈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88625EAF-47A8-4842-A5D0-336091A93BCF}"/>
              </a:ext>
            </a:extLst>
          </p:cNvPr>
          <p:cNvSpPr txBox="1"/>
          <p:nvPr/>
        </p:nvSpPr>
        <p:spPr>
          <a:xfrm>
            <a:off x="-7880" y="7985273"/>
            <a:ext cx="19563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〈</a:t>
            </a:r>
            <a:r>
              <a:rPr kumimoji="1" lang="ja-JP" altLang="en-US" sz="16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庭特設ステージ</a:t>
            </a:r>
            <a:r>
              <a:rPr kumimoji="1" lang="en-US" altLang="ja-JP" sz="16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〉</a:t>
            </a:r>
            <a:endParaRPr kumimoji="1" lang="ja-JP" altLang="en-US" sz="24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53" name="楕円 52">
            <a:extLst>
              <a:ext uri="{FF2B5EF4-FFF2-40B4-BE49-F238E27FC236}">
                <a16:creationId xmlns:a16="http://schemas.microsoft.com/office/drawing/2014/main" id="{DF7BFDD8-6634-4051-8C98-8B0FA7C53C9D}"/>
              </a:ext>
            </a:extLst>
          </p:cNvPr>
          <p:cNvSpPr/>
          <p:nvPr/>
        </p:nvSpPr>
        <p:spPr>
          <a:xfrm>
            <a:off x="1934998" y="7584137"/>
            <a:ext cx="838777" cy="8309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427C6BAF-3C73-4987-AF80-60E72E06EC37}"/>
              </a:ext>
            </a:extLst>
          </p:cNvPr>
          <p:cNvSpPr txBox="1"/>
          <p:nvPr/>
        </p:nvSpPr>
        <p:spPr>
          <a:xfrm>
            <a:off x="1802400" y="7777350"/>
            <a:ext cx="11351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5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申込不要</a:t>
            </a:r>
            <a:endParaRPr kumimoji="1" lang="en-US" altLang="ja-JP" sz="15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/>
            <a:r>
              <a:rPr kumimoji="1" lang="ja-JP" altLang="en-US" sz="15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無料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2B984AD-367C-4D6F-B2F8-DEBAE1227F8B}"/>
              </a:ext>
            </a:extLst>
          </p:cNvPr>
          <p:cNvSpPr txBox="1"/>
          <p:nvPr/>
        </p:nvSpPr>
        <p:spPr>
          <a:xfrm>
            <a:off x="3107217" y="6016395"/>
            <a:ext cx="1683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命日法要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EBAD32CB-050B-4EB9-A86F-8C02407048E6}"/>
              </a:ext>
            </a:extLst>
          </p:cNvPr>
          <p:cNvSpPr txBox="1"/>
          <p:nvPr/>
        </p:nvSpPr>
        <p:spPr>
          <a:xfrm>
            <a:off x="2587820" y="6484500"/>
            <a:ext cx="27867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午前</a:t>
            </a:r>
            <a:r>
              <a:rPr kumimoji="1" lang="ja-JP" altLang="en-US" sz="2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１０</a:t>
            </a:r>
            <a:r>
              <a:rPr kumimoji="1" lang="ja-JP" altLang="en-US" sz="16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時～</a:t>
            </a:r>
            <a:r>
              <a:rPr kumimoji="1" lang="en-US" altLang="ja-JP" sz="2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10</a:t>
            </a:r>
            <a:r>
              <a:rPr kumimoji="1" lang="ja-JP" altLang="en-US" sz="16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時</a:t>
            </a:r>
            <a:r>
              <a:rPr kumimoji="1" lang="ja-JP" altLang="en-US" sz="2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２０</a:t>
            </a:r>
            <a:r>
              <a:rPr kumimoji="1" lang="ja-JP" altLang="en-US" sz="16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分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A2149D10-1134-40BB-A0E5-37A37EF88BAC}"/>
              </a:ext>
            </a:extLst>
          </p:cNvPr>
          <p:cNvSpPr txBox="1"/>
          <p:nvPr/>
        </p:nvSpPr>
        <p:spPr>
          <a:xfrm>
            <a:off x="3009920" y="6840586"/>
            <a:ext cx="204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松永久秀墓前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88FA24D6-D06F-4F46-9288-2B7BB0A2B90D}"/>
              </a:ext>
            </a:extLst>
          </p:cNvPr>
          <p:cNvSpPr txBox="1"/>
          <p:nvPr/>
        </p:nvSpPr>
        <p:spPr>
          <a:xfrm>
            <a:off x="3129410" y="7209918"/>
            <a:ext cx="243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達磨寺住職を導師に、</a:t>
            </a:r>
            <a:endParaRPr kumimoji="1" lang="en-US" altLang="ja-JP" sz="14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r>
              <a:rPr kumimoji="1" lang="ja-JP" altLang="en-US" sz="14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読経・焼香を行います。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04164A5B-662A-4C3D-9ADE-FF2AE140FC07}"/>
              </a:ext>
            </a:extLst>
          </p:cNvPr>
          <p:cNvSpPr txBox="1"/>
          <p:nvPr/>
        </p:nvSpPr>
        <p:spPr>
          <a:xfrm>
            <a:off x="2791537" y="7693461"/>
            <a:ext cx="2452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※</a:t>
            </a:r>
            <a:r>
              <a:rPr kumimoji="1" lang="ja-JP" altLang="en-US" sz="12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ご参列いただいた一般の方もご焼香していただけます。</a:t>
            </a:r>
          </a:p>
        </p:txBody>
      </p:sp>
      <p:sp>
        <p:nvSpPr>
          <p:cNvPr id="17" name="星: 32 pt 16">
            <a:extLst>
              <a:ext uri="{FF2B5EF4-FFF2-40B4-BE49-F238E27FC236}">
                <a16:creationId xmlns:a16="http://schemas.microsoft.com/office/drawing/2014/main" id="{A4742F96-26A2-4491-AD89-87240D7DC7A3}"/>
              </a:ext>
            </a:extLst>
          </p:cNvPr>
          <p:cNvSpPr/>
          <p:nvPr/>
        </p:nvSpPr>
        <p:spPr>
          <a:xfrm>
            <a:off x="-1014169" y="-346624"/>
            <a:ext cx="3464414" cy="3011740"/>
          </a:xfrm>
          <a:prstGeom prst="star32">
            <a:avLst>
              <a:gd name="adj" fmla="val 49018"/>
            </a:avLst>
          </a:prstGeom>
          <a:solidFill>
            <a:schemeClr val="accent2">
              <a:lumMod val="40000"/>
              <a:lumOff val="6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3CE6B742-9F74-402E-A248-E261585E78DF}"/>
              </a:ext>
            </a:extLst>
          </p:cNvPr>
          <p:cNvSpPr txBox="1"/>
          <p:nvPr/>
        </p:nvSpPr>
        <p:spPr>
          <a:xfrm>
            <a:off x="-28329" y="14611"/>
            <a:ext cx="191787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200" b="1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同時開催</a:t>
            </a:r>
            <a:r>
              <a:rPr kumimoji="1" lang="en-US" altLang="ja-JP" sz="2200" b="1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!!</a:t>
            </a:r>
            <a:endParaRPr kumimoji="1" lang="ja-JP" altLang="en-US" sz="2200" b="1" dirty="0"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AE67F6B-9904-4C84-9D3A-7D184A8B5997}"/>
              </a:ext>
            </a:extLst>
          </p:cNvPr>
          <p:cNvSpPr txBox="1"/>
          <p:nvPr/>
        </p:nvSpPr>
        <p:spPr>
          <a:xfrm>
            <a:off x="-45634" y="359462"/>
            <a:ext cx="24630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0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だるま</a:t>
            </a:r>
            <a:endParaRPr kumimoji="1" lang="en-US" altLang="ja-JP" sz="30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r>
              <a:rPr kumimoji="1" lang="ja-JP" altLang="en-US" sz="30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マーケット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D7AB34C-B5DB-4A04-8523-92B5B40BC917}"/>
              </a:ext>
            </a:extLst>
          </p:cNvPr>
          <p:cNvSpPr txBox="1"/>
          <p:nvPr/>
        </p:nvSpPr>
        <p:spPr>
          <a:xfrm>
            <a:off x="1810037" y="220461"/>
            <a:ext cx="430887" cy="9239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endParaRPr kumimoji="1" lang="ja-JP" altLang="en-US" sz="1600" dirty="0"/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912775FD-EAD0-43C9-8412-B334C98FAAA5}"/>
              </a:ext>
            </a:extLst>
          </p:cNvPr>
          <p:cNvSpPr txBox="1"/>
          <p:nvPr/>
        </p:nvSpPr>
        <p:spPr>
          <a:xfrm>
            <a:off x="-251660" y="1407974"/>
            <a:ext cx="29574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　午前</a:t>
            </a:r>
            <a:r>
              <a:rPr kumimoji="1" lang="en-US" altLang="ja-JP" sz="24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10</a:t>
            </a:r>
            <a:r>
              <a:rPr kumimoji="1" lang="ja-JP" altLang="en-US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時～午後</a:t>
            </a:r>
            <a:r>
              <a:rPr kumimoji="1" lang="en-US" altLang="ja-JP" sz="28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1</a:t>
            </a:r>
            <a:r>
              <a:rPr kumimoji="1" lang="ja-JP" altLang="en-US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時 </a:t>
            </a:r>
            <a:endParaRPr kumimoji="1" lang="en-US" altLang="ja-JP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75B93F50-5546-4238-AF46-1542B41BF4BD}"/>
              </a:ext>
            </a:extLst>
          </p:cNvPr>
          <p:cNvSpPr txBox="1"/>
          <p:nvPr/>
        </p:nvSpPr>
        <p:spPr>
          <a:xfrm>
            <a:off x="-252152" y="1805779"/>
            <a:ext cx="30478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　</a:t>
            </a:r>
            <a:r>
              <a:rPr kumimoji="1" lang="ja-JP" altLang="en-US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◆</a:t>
            </a:r>
            <a:r>
              <a:rPr kumimoji="1" lang="ja-JP" altLang="en-US" sz="16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場所</a:t>
            </a:r>
            <a:r>
              <a:rPr kumimoji="1" lang="ja-JP" altLang="en-US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 </a:t>
            </a:r>
            <a:r>
              <a:rPr kumimoji="1" lang="ja-JP" altLang="en-US" sz="20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達磨寺境内</a:t>
            </a:r>
            <a:endParaRPr kumimoji="1" lang="ja-JP" altLang="en-US" sz="16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7E32410D-76E9-4DC3-8352-3CA45B68D98D}"/>
              </a:ext>
            </a:extLst>
          </p:cNvPr>
          <p:cNvSpPr/>
          <p:nvPr/>
        </p:nvSpPr>
        <p:spPr>
          <a:xfrm>
            <a:off x="-11741" y="9563748"/>
            <a:ext cx="6882314" cy="618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517BB728-99CD-4D96-B39D-949668894310}"/>
              </a:ext>
            </a:extLst>
          </p:cNvPr>
          <p:cNvSpPr txBox="1"/>
          <p:nvPr/>
        </p:nvSpPr>
        <p:spPr>
          <a:xfrm>
            <a:off x="-267441" y="1204120"/>
            <a:ext cx="2177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　◆時間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106D75CB-1E0A-4846-AD5A-1A30283FBDEC}"/>
              </a:ext>
            </a:extLst>
          </p:cNvPr>
          <p:cNvSpPr txBox="1"/>
          <p:nvPr/>
        </p:nvSpPr>
        <p:spPr>
          <a:xfrm>
            <a:off x="-227297" y="9564066"/>
            <a:ext cx="72974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00" dirty="0">
                <a:latin typeface="UD デジタル 教科書体 N-R" panose="02020400000000000000" pitchFamily="17" charset="-128"/>
                <a:ea typeface="UD デジタル 教科書体 N-R" panose="02020400000000000000" pitchFamily="17" charset="-128"/>
              </a:rPr>
              <a:t>お問合せ：王寺町観光協会　</a:t>
            </a:r>
            <a:r>
              <a:rPr kumimoji="1" lang="en-US" altLang="ja-JP" sz="1100" dirty="0">
                <a:latin typeface="UD デジタル 教科書体 N-R" panose="02020400000000000000" pitchFamily="17" charset="-128"/>
                <a:ea typeface="UD デジタル 教科書体 N-R" panose="02020400000000000000" pitchFamily="17" charset="-128"/>
              </a:rPr>
              <a:t>TEL0745-33-2001</a:t>
            </a:r>
            <a:r>
              <a:rPr kumimoji="1" lang="ja-JP" altLang="en-US" sz="1100" dirty="0">
                <a:latin typeface="UD デジタル 教科書体 N-R" panose="02020400000000000000" pitchFamily="17" charset="-128"/>
                <a:ea typeface="UD デジタル 教科書体 N-R" panose="02020400000000000000" pitchFamily="17" charset="-128"/>
              </a:rPr>
              <a:t>　王寺町久度２</a:t>
            </a:r>
            <a:r>
              <a:rPr kumimoji="1" lang="en-US" altLang="ja-JP" sz="1100" dirty="0">
                <a:latin typeface="UD デジタル 教科書体 N-R" panose="02020400000000000000" pitchFamily="17" charset="-128"/>
                <a:ea typeface="UD デジタル 教科書体 N-R" panose="02020400000000000000" pitchFamily="17" charset="-128"/>
              </a:rPr>
              <a:t>‐</a:t>
            </a:r>
            <a:r>
              <a:rPr kumimoji="1" lang="ja-JP" altLang="en-US" sz="1100" dirty="0">
                <a:latin typeface="UD デジタル 教科書体 N-R" panose="02020400000000000000" pitchFamily="17" charset="-128"/>
                <a:ea typeface="UD デジタル 教科書体 N-R" panose="02020400000000000000" pitchFamily="17" charset="-128"/>
              </a:rPr>
              <a:t>２</a:t>
            </a:r>
            <a:r>
              <a:rPr kumimoji="1" lang="en-US" altLang="ja-JP" sz="1100" dirty="0">
                <a:latin typeface="UD デジタル 教科書体 N-R" panose="02020400000000000000" pitchFamily="17" charset="-128"/>
                <a:ea typeface="UD デジタル 教科書体 N-R" panose="02020400000000000000" pitchFamily="17" charset="-128"/>
              </a:rPr>
              <a:t>‐</a:t>
            </a:r>
            <a:r>
              <a:rPr kumimoji="1" lang="ja-JP" altLang="en-US" sz="1100" dirty="0">
                <a:latin typeface="UD デジタル 教科書体 N-R" panose="02020400000000000000" pitchFamily="17" charset="-128"/>
                <a:ea typeface="UD デジタル 教科書体 N-R" panose="02020400000000000000" pitchFamily="17" charset="-128"/>
              </a:rPr>
              <a:t>１</a:t>
            </a:r>
            <a:r>
              <a:rPr kumimoji="1" lang="en-US" altLang="ja-JP" sz="1100" dirty="0">
                <a:latin typeface="UD デジタル 教科書体 N-R" panose="02020400000000000000" pitchFamily="17" charset="-128"/>
                <a:ea typeface="UD デジタル 教科書体 N-R" panose="02020400000000000000" pitchFamily="17" charset="-128"/>
              </a:rPr>
              <a:t>‐</a:t>
            </a:r>
            <a:r>
              <a:rPr kumimoji="1" lang="ja-JP" altLang="en-US" sz="1100" dirty="0">
                <a:latin typeface="UD デジタル 教科書体 N-R" panose="02020400000000000000" pitchFamily="17" charset="-128"/>
                <a:ea typeface="UD デジタル 教科書体 N-R" panose="02020400000000000000" pitchFamily="17" charset="-128"/>
              </a:rPr>
              <a:t>５０１リーベル王寺東館５階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A5C9F4D3-6425-4425-9427-0EFBF3CD64FA}"/>
              </a:ext>
            </a:extLst>
          </p:cNvPr>
          <p:cNvSpPr txBox="1"/>
          <p:nvPr/>
        </p:nvSpPr>
        <p:spPr>
          <a:xfrm>
            <a:off x="-265635" y="5685982"/>
            <a:ext cx="18868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講談テーマ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A2879A6-F77A-4B07-94CE-049B01EAEAC7}"/>
              </a:ext>
            </a:extLst>
          </p:cNvPr>
          <p:cNvSpPr txBox="1"/>
          <p:nvPr/>
        </p:nvSpPr>
        <p:spPr>
          <a:xfrm>
            <a:off x="-249815" y="6086681"/>
            <a:ext cx="34061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「聖徳太子と</a:t>
            </a:r>
            <a:endParaRPr kumimoji="1" lang="en-US" altLang="ja-JP" sz="28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r>
              <a:rPr kumimoji="1" lang="ja-JP" altLang="en-US" sz="28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　愛犬ゆきまる」</a:t>
            </a:r>
          </a:p>
        </p:txBody>
      </p:sp>
    </p:spTree>
    <p:extLst>
      <p:ext uri="{BB962C8B-B14F-4D97-AF65-F5344CB8AC3E}">
        <p14:creationId xmlns:p14="http://schemas.microsoft.com/office/powerpoint/2010/main" val="807721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737</TotalTime>
  <Words>171</Words>
  <Application>Microsoft Office PowerPoint</Application>
  <PresentationFormat>A4 210 x 297 mm</PresentationFormat>
  <Paragraphs>38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1" baseType="lpstr">
      <vt:lpstr>HGP行書体</vt:lpstr>
      <vt:lpstr>UD デジタル 教科書体 N-B</vt:lpstr>
      <vt:lpstr>UD デジタル 教科書体 NK-B</vt:lpstr>
      <vt:lpstr>UD デジタル 教科書体 NP-B</vt:lpstr>
      <vt:lpstr>UD デジタル 教科書体 NP-R</vt:lpstr>
      <vt:lpstr>UD デジタル 教科書体 N-R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長谷田 大輝</dc:creator>
  <cp:lastModifiedBy>Yukimaru Oji</cp:lastModifiedBy>
  <cp:revision>50</cp:revision>
  <cp:lastPrinted>2024-08-15T04:43:01Z</cp:lastPrinted>
  <dcterms:created xsi:type="dcterms:W3CDTF">2024-07-17T01:49:29Z</dcterms:created>
  <dcterms:modified xsi:type="dcterms:W3CDTF">2024-08-15T05:17:39Z</dcterms:modified>
</cp:coreProperties>
</file>