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A9E5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>
        <p:scale>
          <a:sx n="100" d="100"/>
          <a:sy n="100" d="100"/>
        </p:scale>
        <p:origin x="876" y="-3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475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576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4785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275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9890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6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275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72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190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300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70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279F6-183F-459D-90DD-8E0654598BF7}" type="datetimeFigureOut">
              <a:rPr kumimoji="1" lang="ja-JP" altLang="en-US" smtClean="0"/>
              <a:t>2024/1/11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6F34A-1318-4E65-BD51-6007EC5C18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97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6CF135C8-2715-4708-BC21-D42521CB50D5}"/>
              </a:ext>
            </a:extLst>
          </p:cNvPr>
          <p:cNvSpPr/>
          <p:nvPr/>
        </p:nvSpPr>
        <p:spPr>
          <a:xfrm>
            <a:off x="6241894" y="8622328"/>
            <a:ext cx="684000" cy="684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/>
          <p:cNvSpPr/>
          <p:nvPr/>
        </p:nvSpPr>
        <p:spPr>
          <a:xfrm>
            <a:off x="251189" y="9772163"/>
            <a:ext cx="6974414" cy="64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/>
          <p:cNvSpPr/>
          <p:nvPr/>
        </p:nvSpPr>
        <p:spPr>
          <a:xfrm rot="18783324">
            <a:off x="2337546" y="631603"/>
            <a:ext cx="2456140" cy="24086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177696" y="3407512"/>
            <a:ext cx="578716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spc="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令和</a:t>
            </a:r>
            <a:r>
              <a:rPr lang="en-US" altLang="ja-JP" sz="4000" spc="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6</a:t>
            </a:r>
            <a:r>
              <a:rPr kumimoji="1" lang="ja-JP" altLang="en-US" sz="4000" spc="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年</a:t>
            </a:r>
            <a:r>
              <a:rPr lang="en-US" altLang="ja-JP" sz="5000" spc="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</a:t>
            </a:r>
            <a:r>
              <a:rPr kumimoji="1" lang="ja-JP" altLang="en-US" sz="4000" spc="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5000" spc="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</a:t>
            </a:r>
            <a:r>
              <a:rPr kumimoji="1" lang="ja-JP" altLang="en-US" sz="4000" spc="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</a:t>
            </a:r>
            <a:r>
              <a:rPr kumimoji="1" lang="en-US" altLang="ja-JP" sz="4000" spc="600" dirty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kumimoji="1" lang="ja-JP" altLang="en-US" sz="4000" spc="600" dirty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土</a:t>
            </a:r>
            <a:r>
              <a:rPr kumimoji="1" lang="en-US" altLang="ja-JP" sz="4000" spc="600" dirty="0">
                <a:solidFill>
                  <a:srgbClr val="0070C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5000" spc="600" dirty="0">
              <a:solidFill>
                <a:srgbClr val="0070C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670415" y="4178207"/>
            <a:ext cx="28552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達磨寺境内にて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152738" y="4821706"/>
            <a:ext cx="7155110" cy="553998"/>
            <a:chOff x="73531" y="6635466"/>
            <a:chExt cx="7155110" cy="553998"/>
          </a:xfrm>
        </p:grpSpPr>
        <p:sp>
          <p:nvSpPr>
            <p:cNvPr id="12" name="テキスト ボックス 11"/>
            <p:cNvSpPr txBox="1"/>
            <p:nvPr/>
          </p:nvSpPr>
          <p:spPr>
            <a:xfrm>
              <a:off x="73531" y="6635466"/>
              <a:ext cx="17235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3000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福豆まき</a:t>
              </a: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1680118" y="6672890"/>
              <a:ext cx="1787669" cy="4320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第</a:t>
              </a:r>
              <a:r>
                <a:rPr kumimoji="1" lang="en-US" altLang="ja-JP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</a:t>
              </a:r>
              <a:r>
                <a:rPr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回</a:t>
              </a:r>
              <a:r>
                <a:rPr kumimoji="1" lang="en-US" altLang="ja-JP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11:00</a:t>
              </a:r>
              <a:endParaRPr kumimoji="1" lang="ja-JP" altLang="en-US" sz="25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563300" y="6672654"/>
              <a:ext cx="1787669" cy="4320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第</a:t>
              </a:r>
              <a:r>
                <a:rPr kumimoji="1" lang="en-US" altLang="ja-JP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2</a:t>
              </a:r>
              <a:r>
                <a:rPr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回</a:t>
              </a:r>
              <a:r>
                <a:rPr kumimoji="1" lang="en-US" altLang="ja-JP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13:00</a:t>
              </a:r>
              <a:endParaRPr kumimoji="1" lang="ja-JP" altLang="en-US" sz="25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5440972" y="6679145"/>
              <a:ext cx="1787669" cy="4320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第</a:t>
              </a:r>
              <a:r>
                <a:rPr kumimoji="1" lang="en-US" altLang="ja-JP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3</a:t>
              </a:r>
              <a:r>
                <a:rPr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回</a:t>
              </a:r>
              <a:r>
                <a:rPr kumimoji="1" lang="en-US" altLang="ja-JP" sz="250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14:00</a:t>
              </a:r>
              <a:endParaRPr kumimoji="1" lang="ja-JP" altLang="en-US" sz="25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</p:grpSp>
      <p:sp>
        <p:nvSpPr>
          <p:cNvPr id="21" name="テキスト ボックス 20"/>
          <p:cNvSpPr txBox="1"/>
          <p:nvPr/>
        </p:nvSpPr>
        <p:spPr>
          <a:xfrm>
            <a:off x="459693" y="4180558"/>
            <a:ext cx="32624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10</a:t>
            </a:r>
            <a:r>
              <a:rPr kumimoji="1" lang="ja-JP" altLang="en-US" sz="3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時</a:t>
            </a:r>
            <a:r>
              <a:rPr kumimoji="1" lang="en-US" altLang="ja-JP" sz="3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30</a:t>
            </a:r>
            <a:r>
              <a:rPr kumimoji="1" lang="ja-JP" altLang="en-US" sz="3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分～</a:t>
            </a:r>
            <a:r>
              <a:rPr kumimoji="1" lang="en-US" altLang="ja-JP" sz="3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</a:t>
            </a:r>
            <a:r>
              <a:rPr kumimoji="1" lang="ja-JP" altLang="en-US" sz="3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時頃</a:t>
            </a:r>
            <a:endParaRPr kumimoji="1" lang="ja-JP" altLang="en-US" sz="3000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48" y="52277"/>
            <a:ext cx="762447" cy="76244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01" y="2338322"/>
            <a:ext cx="1443196" cy="155631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 rot="2558275">
            <a:off x="3682352" y="281376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達磨寺</a:t>
            </a: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1373167" y="1150228"/>
            <a:ext cx="756647" cy="12570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392703" y="1274225"/>
            <a:ext cx="723275" cy="99001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sz="35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招福</a:t>
            </a:r>
            <a:endParaRPr kumimoji="1" lang="ja-JP" altLang="en-US" sz="35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074957" y="297798"/>
            <a:ext cx="923330" cy="314605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4800" dirty="0">
                <a:latin typeface="HGP行書体" panose="03000600000000000000" pitchFamily="66" charset="-128"/>
                <a:ea typeface="HGP行書体" panose="03000600000000000000" pitchFamily="66" charset="-128"/>
              </a:rPr>
              <a:t>節分豆まき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 rot="18753281">
            <a:off x="1710460" y="321904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dirty="0">
                <a:latin typeface="HG正楷書体-PRO" panose="03000600000000000000" pitchFamily="66" charset="-128"/>
                <a:ea typeface="HG正楷書体-PRO" panose="03000600000000000000" pitchFamily="66" charset="-128"/>
              </a:rPr>
              <a:t>東北東</a:t>
            </a:r>
            <a:endParaRPr kumimoji="1" lang="en-US" altLang="ja-JP" sz="4000" b="1" dirty="0"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2" y="1029012"/>
            <a:ext cx="762447" cy="762447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90" y="2144894"/>
            <a:ext cx="762447" cy="762447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401" y="79351"/>
            <a:ext cx="762447" cy="762447"/>
          </a:xfrm>
          <a:prstGeom prst="rect">
            <a:avLst/>
          </a:prstGeom>
        </p:spPr>
      </p:pic>
      <p:pic>
        <p:nvPicPr>
          <p:cNvPr id="35" name="図 3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347" y="568859"/>
            <a:ext cx="2217661" cy="2736500"/>
          </a:xfrm>
          <a:prstGeom prst="rect">
            <a:avLst/>
          </a:prstGeom>
        </p:spPr>
      </p:pic>
      <p:pic>
        <p:nvPicPr>
          <p:cNvPr id="37" name="図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641" y="2445738"/>
            <a:ext cx="762447" cy="762447"/>
          </a:xfrm>
          <a:prstGeom prst="rect">
            <a:avLst/>
          </a:prstGeom>
        </p:spPr>
      </p:pic>
      <p:sp>
        <p:nvSpPr>
          <p:cNvPr id="41" name="テキスト ボックス 40"/>
          <p:cNvSpPr txBox="1"/>
          <p:nvPr/>
        </p:nvSpPr>
        <p:spPr>
          <a:xfrm>
            <a:off x="342224" y="9744628"/>
            <a:ext cx="3781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主催 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/ 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達磨寺（奈良県北葛城郡王寺町本町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2-1-40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）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698881" y="10422475"/>
            <a:ext cx="3650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【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問い合わせ</a:t>
            </a:r>
            <a:r>
              <a:rPr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】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王寺町観光協会（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0745-33-6668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）</a:t>
            </a:r>
          </a:p>
        </p:txBody>
      </p:sp>
      <p:sp>
        <p:nvSpPr>
          <p:cNvPr id="46" name="円/楕円 15"/>
          <p:cNvSpPr/>
          <p:nvPr/>
        </p:nvSpPr>
        <p:spPr>
          <a:xfrm>
            <a:off x="4944415" y="1143482"/>
            <a:ext cx="756647" cy="12570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974809" y="1269108"/>
            <a:ext cx="723275" cy="10348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35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厄払</a:t>
            </a:r>
            <a:endParaRPr kumimoji="1" lang="ja-JP" altLang="en-US" sz="35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934B839-5E61-9FDF-CE8C-CF6D719B64B1}"/>
              </a:ext>
            </a:extLst>
          </p:cNvPr>
          <p:cNvSpPr txBox="1"/>
          <p:nvPr/>
        </p:nvSpPr>
        <p:spPr>
          <a:xfrm>
            <a:off x="6256408" y="4340215"/>
            <a:ext cx="13475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（荒天中止）</a:t>
            </a:r>
            <a:endParaRPr lang="ja-JP" altLang="en-US" sz="1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4321E48-09E7-56B8-1E96-0F534E5BEE44}"/>
              </a:ext>
            </a:extLst>
          </p:cNvPr>
          <p:cNvSpPr txBox="1"/>
          <p:nvPr/>
        </p:nvSpPr>
        <p:spPr>
          <a:xfrm>
            <a:off x="2504734" y="4609646"/>
            <a:ext cx="505494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5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※</a:t>
            </a:r>
            <a:r>
              <a:rPr lang="ja-JP" altLang="en-US" sz="105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駐車場には限りがありますので、できるだけ公共交通機関でお越しください。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342224" y="9976205"/>
            <a:ext cx="6947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協力 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/ 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王寺町</a:t>
            </a:r>
            <a:r>
              <a:rPr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観光協会 ・ 片岡の里こども園 ・ </a:t>
            </a:r>
            <a:r>
              <a:rPr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(</a:t>
            </a:r>
            <a:r>
              <a:rPr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株</a:t>
            </a:r>
            <a:r>
              <a:rPr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)</a:t>
            </a:r>
            <a:r>
              <a:rPr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寺田商店 ・ 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王寺町商工会 ・ （一社）王寺まちづくり ・</a:t>
            </a:r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　   京都銀行 ・ 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奈良中央信用金庫 ・ 南都銀行 ・ 大和信用金庫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3C57D0A-B743-4E49-BE9C-3C05844167C1}"/>
              </a:ext>
            </a:extLst>
          </p:cNvPr>
          <p:cNvSpPr/>
          <p:nvPr/>
        </p:nvSpPr>
        <p:spPr>
          <a:xfrm>
            <a:off x="6244979" y="7100453"/>
            <a:ext cx="684000" cy="68400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2C93E11B-0120-480D-B80F-73DAE0E36BEF}"/>
              </a:ext>
            </a:extLst>
          </p:cNvPr>
          <p:cNvGrpSpPr/>
          <p:nvPr/>
        </p:nvGrpSpPr>
        <p:grpSpPr>
          <a:xfrm>
            <a:off x="165352" y="5334970"/>
            <a:ext cx="7155110" cy="553998"/>
            <a:chOff x="73531" y="6635466"/>
            <a:chExt cx="7155110" cy="553998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4EF40A8-FE22-4503-A29A-1F0B985A5E4A}"/>
                </a:ext>
              </a:extLst>
            </p:cNvPr>
            <p:cNvSpPr txBox="1"/>
            <p:nvPr/>
          </p:nvSpPr>
          <p:spPr>
            <a:xfrm>
              <a:off x="73531" y="6635466"/>
              <a:ext cx="206233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3000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○</a:t>
              </a:r>
              <a:r>
                <a:rPr lang="en-US" altLang="ja-JP" sz="3000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×</a:t>
              </a:r>
              <a:r>
                <a:rPr lang="ja-JP" altLang="en-US" sz="3000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ｸｲｽﾞ</a:t>
              </a:r>
              <a:endParaRPr kumimoji="1" lang="ja-JP" altLang="en-US" sz="30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46D3D38-7FF9-4889-A588-BB81C0FF3968}"/>
                </a:ext>
              </a:extLst>
            </p:cNvPr>
            <p:cNvSpPr txBox="1"/>
            <p:nvPr/>
          </p:nvSpPr>
          <p:spPr>
            <a:xfrm>
              <a:off x="1680118" y="6672890"/>
              <a:ext cx="1787669" cy="432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第</a:t>
              </a:r>
              <a:r>
                <a:rPr kumimoji="1" lang="en-US" altLang="ja-JP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</a:t>
              </a:r>
              <a:r>
                <a:rPr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回</a:t>
              </a:r>
              <a:r>
                <a:rPr kumimoji="1" lang="en-US" altLang="ja-JP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11:30</a:t>
              </a:r>
              <a:endParaRPr kumimoji="1" lang="ja-JP" altLang="en-US" sz="25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0BEE94C-E00B-4471-8C43-000772CDE687}"/>
                </a:ext>
              </a:extLst>
            </p:cNvPr>
            <p:cNvSpPr txBox="1"/>
            <p:nvPr/>
          </p:nvSpPr>
          <p:spPr>
            <a:xfrm>
              <a:off x="3563300" y="6672654"/>
              <a:ext cx="1787669" cy="432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第</a:t>
              </a:r>
              <a:r>
                <a:rPr kumimoji="1" lang="en-US" altLang="ja-JP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2</a:t>
              </a:r>
              <a:r>
                <a:rPr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回</a:t>
              </a:r>
              <a:r>
                <a:rPr kumimoji="1" lang="en-US" altLang="ja-JP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13:30</a:t>
              </a:r>
              <a:endParaRPr kumimoji="1" lang="ja-JP" altLang="en-US" sz="25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8C667F7-A501-4B84-AD04-F4B7773A2DC2}"/>
                </a:ext>
              </a:extLst>
            </p:cNvPr>
            <p:cNvSpPr txBox="1"/>
            <p:nvPr/>
          </p:nvSpPr>
          <p:spPr>
            <a:xfrm>
              <a:off x="5440972" y="6679145"/>
              <a:ext cx="1787669" cy="432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第</a:t>
              </a:r>
              <a:r>
                <a:rPr kumimoji="1" lang="en-US" altLang="ja-JP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3</a:t>
              </a:r>
              <a:r>
                <a:rPr lang="ja-JP" altLang="en-US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回</a:t>
              </a:r>
              <a:r>
                <a:rPr kumimoji="1" lang="en-US" altLang="ja-JP" sz="2500" dirty="0">
                  <a:solidFill>
                    <a:schemeClr val="bg1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14:30</a:t>
              </a:r>
              <a:endParaRPr kumimoji="1" lang="ja-JP" altLang="en-US" sz="25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</p:grp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70E8D9F-D26A-4FBA-B99F-7F8802AEA6F9}"/>
              </a:ext>
            </a:extLst>
          </p:cNvPr>
          <p:cNvSpPr txBox="1"/>
          <p:nvPr/>
        </p:nvSpPr>
        <p:spPr>
          <a:xfrm>
            <a:off x="229317" y="5830908"/>
            <a:ext cx="7091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▶総合司会： </a:t>
            </a:r>
            <a:r>
              <a:rPr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原田　年晴</a:t>
            </a:r>
            <a:r>
              <a:rPr lang="ja-JP" altLang="en-US" sz="15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    氏 （ラジオ大阪アナウンサー、王寺町観光・広報大使）</a:t>
            </a:r>
            <a:endParaRPr lang="en-US" altLang="ja-JP" sz="15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en-US" sz="15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▶ゲ ス ト</a:t>
            </a:r>
            <a:r>
              <a:rPr lang="en-US" altLang="ja-JP" sz="15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	</a:t>
            </a:r>
            <a:r>
              <a:rPr lang="ja-JP" altLang="en-US" sz="15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： </a:t>
            </a:r>
            <a:r>
              <a:rPr lang="ja-JP" altLang="en-US" sz="16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川本　三栄子 </a:t>
            </a:r>
            <a:r>
              <a:rPr lang="ja-JP" altLang="en-US" sz="15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氏 （歌手、講談師、王寺町観光・広報大使）　　　　　</a:t>
            </a:r>
            <a:endParaRPr kumimoji="1" lang="ja-JP" altLang="en-US" sz="15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229920B-593F-4E21-833D-01201C84CFB7}"/>
              </a:ext>
            </a:extLst>
          </p:cNvPr>
          <p:cNvSpPr txBox="1"/>
          <p:nvPr/>
        </p:nvSpPr>
        <p:spPr>
          <a:xfrm>
            <a:off x="293725" y="6359851"/>
            <a:ext cx="730184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5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模擬店も多数出店！！　福豆まきや〇</a:t>
            </a:r>
            <a:r>
              <a:rPr lang="en-US" altLang="ja-JP" sz="15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×</a:t>
            </a:r>
            <a:r>
              <a:rPr lang="ja-JP" altLang="en-US" sz="15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クイズでは景品がもらえるかも♪ 厄払・招福！！　　　　　　　　</a:t>
            </a:r>
            <a:endParaRPr kumimoji="1" lang="ja-JP" altLang="en-US" sz="15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681B7B2A-DFFE-46F2-9EE6-697A711C7121}"/>
              </a:ext>
            </a:extLst>
          </p:cNvPr>
          <p:cNvCxnSpPr>
            <a:cxnSpLocks/>
          </p:cNvCxnSpPr>
          <p:nvPr/>
        </p:nvCxnSpPr>
        <p:spPr>
          <a:xfrm>
            <a:off x="1461003" y="6089364"/>
            <a:ext cx="5567667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34DA522B-BF0A-433C-A6E0-6215AB785246}"/>
              </a:ext>
            </a:extLst>
          </p:cNvPr>
          <p:cNvCxnSpPr>
            <a:cxnSpLocks/>
          </p:cNvCxnSpPr>
          <p:nvPr/>
        </p:nvCxnSpPr>
        <p:spPr>
          <a:xfrm>
            <a:off x="1461003" y="6345337"/>
            <a:ext cx="4780891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グループ化 46"/>
          <p:cNvGrpSpPr/>
          <p:nvPr/>
        </p:nvGrpSpPr>
        <p:grpSpPr>
          <a:xfrm>
            <a:off x="257777" y="6697140"/>
            <a:ext cx="7012180" cy="3039106"/>
            <a:chOff x="106265" y="6768081"/>
            <a:chExt cx="7012180" cy="3039106"/>
          </a:xfrm>
        </p:grpSpPr>
        <p:sp>
          <p:nvSpPr>
            <p:cNvPr id="45" name="テキスト ボックス 44"/>
            <p:cNvSpPr txBox="1"/>
            <p:nvPr/>
          </p:nvSpPr>
          <p:spPr>
            <a:xfrm>
              <a:off x="302491" y="8422192"/>
              <a:ext cx="672778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▶</a:t>
              </a:r>
              <a:r>
                <a:rPr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時　間</a:t>
              </a:r>
              <a:r>
                <a:rPr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	【</a:t>
              </a:r>
              <a:r>
                <a:rPr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集合</a:t>
              </a:r>
              <a:r>
                <a:rPr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】9:30</a:t>
              </a:r>
              <a:r>
                <a:rPr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　</a:t>
              </a:r>
              <a:r>
                <a:rPr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【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解散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】</a:t>
              </a:r>
              <a:r>
                <a:rPr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12:30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頃 </a:t>
              </a:r>
              <a:r>
                <a:rPr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(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ＪＲ王寺駅北側駅前広場 雪丸石像前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)</a:t>
              </a:r>
            </a:p>
            <a:p>
              <a:r>
                <a:rPr kumimoji="1" lang="ja-JP" altLang="en-US" sz="1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▶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ルート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	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ＪＲ王寺駅→大和川堤防沿い→西安寺跡（舟戸神社）→</a:t>
              </a:r>
              <a:endParaRPr lang="en-US" altLang="ja-JP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	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達磨寺（節分豆まきイベント）→ＪＲ王寺駅</a:t>
              </a:r>
              <a:endParaRPr kumimoji="1" lang="en-US" altLang="ja-JP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▶</a:t>
              </a:r>
              <a:r>
                <a:rPr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参加費</a:t>
              </a:r>
              <a:r>
                <a:rPr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	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300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円（保険料・資料代）</a:t>
              </a:r>
              <a:endParaRPr kumimoji="1" lang="en-US" altLang="ja-JP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▶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申　込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	0745-27-4477(</a:t>
              </a:r>
              <a:r>
                <a:rPr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電話・ＦＡＸ</a:t>
              </a:r>
              <a:r>
                <a:rPr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)</a:t>
              </a:r>
              <a:r>
                <a:rPr lang="ja-JP" altLang="en-US" sz="1400" dirty="0" err="1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、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 </a:t>
              </a:r>
              <a:r>
                <a:rPr kumimoji="1" lang="en-US" altLang="ja-JP" sz="1400" u="sng" dirty="0">
                  <a:solidFill>
                    <a:srgbClr val="002060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oujiguide@outlook.jp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 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（メール）</a:t>
              </a:r>
              <a:endParaRPr kumimoji="1" lang="en-US" altLang="ja-JP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	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担当：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 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石橋　</a:t>
              </a:r>
              <a:r>
                <a:rPr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   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※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詳細は右記ＱＲコードを確認してください</a:t>
              </a:r>
              <a:endParaRPr kumimoji="1" lang="en-US" altLang="ja-JP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grpSp>
          <p:nvGrpSpPr>
            <p:cNvPr id="17" name="グループ化 16"/>
            <p:cNvGrpSpPr/>
            <p:nvPr/>
          </p:nvGrpSpPr>
          <p:grpSpPr>
            <a:xfrm>
              <a:off x="106265" y="6768081"/>
              <a:ext cx="6953312" cy="3010845"/>
              <a:chOff x="-110307" y="5855253"/>
              <a:chExt cx="6953312" cy="3010845"/>
            </a:xfrm>
          </p:grpSpPr>
          <p:sp>
            <p:nvSpPr>
              <p:cNvPr id="32" name="正方形/長方形 31"/>
              <p:cNvSpPr/>
              <p:nvPr/>
            </p:nvSpPr>
            <p:spPr>
              <a:xfrm>
                <a:off x="-110307" y="6070042"/>
                <a:ext cx="6953312" cy="2796056"/>
              </a:xfrm>
              <a:prstGeom prst="rect">
                <a:avLst/>
              </a:prstGeom>
              <a:noFill/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7" name="テキスト ボックス 6"/>
              <p:cNvSpPr txBox="1"/>
              <p:nvPr/>
            </p:nvSpPr>
            <p:spPr>
              <a:xfrm>
                <a:off x="29336" y="5855253"/>
                <a:ext cx="1393475" cy="3600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b="1" dirty="0">
                    <a:solidFill>
                      <a:schemeClr val="bg1"/>
                    </a:solidFill>
                    <a:latin typeface="UD デジタル 教科書体 N-B" panose="02020700000000000000" pitchFamily="17" charset="-128"/>
                    <a:ea typeface="UD デジタル 教科書体 N-B" panose="02020700000000000000" pitchFamily="17" charset="-128"/>
                  </a:rPr>
                  <a:t>同時開催！</a:t>
                </a:r>
                <a:r>
                  <a:rPr kumimoji="1" lang="ja-JP" altLang="en-US" b="1" dirty="0">
                    <a:solidFill>
                      <a:schemeClr val="bg1"/>
                    </a:solidFill>
                    <a:latin typeface="UD デジタル 教科書体 N-B" panose="02020700000000000000" pitchFamily="17" charset="-128"/>
                    <a:ea typeface="UD デジタル 教科書体 N-B" panose="02020700000000000000" pitchFamily="17" charset="-128"/>
                  </a:rPr>
                  <a:t>　</a:t>
                </a:r>
              </a:p>
            </p:txBody>
          </p:sp>
        </p:grpSp>
        <p:sp>
          <p:nvSpPr>
            <p:cNvPr id="40" name="テキスト ボックス 39"/>
            <p:cNvSpPr txBox="1"/>
            <p:nvPr/>
          </p:nvSpPr>
          <p:spPr>
            <a:xfrm>
              <a:off x="184814" y="8160159"/>
              <a:ext cx="5448233" cy="338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solidFill>
                    <a:schemeClr val="bg1"/>
                  </a:solidFill>
                  <a:effectLst>
                    <a:glow rad="127000">
                      <a:schemeClr val="accent1"/>
                    </a:glow>
                  </a:effectLst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◆ＪＲふれあいハイキング冬号 </a:t>
              </a:r>
              <a:r>
                <a:rPr kumimoji="1" lang="ja-JP" altLang="en-US" sz="1050" dirty="0">
                  <a:solidFill>
                    <a:srgbClr val="0070C0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（王寺観光ボランティアガイドの会主催）</a:t>
              </a:r>
              <a:endParaRPr kumimoji="1" lang="ja-JP" altLang="en-US" sz="1100" dirty="0">
                <a:solidFill>
                  <a:srgbClr val="0070C0"/>
                </a:solidFill>
                <a:effectLst>
                  <a:glow rad="127000">
                    <a:schemeClr val="accent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43" name="テキスト ボックス 42"/>
            <p:cNvSpPr txBox="1"/>
            <p:nvPr/>
          </p:nvSpPr>
          <p:spPr>
            <a:xfrm>
              <a:off x="182084" y="7125597"/>
              <a:ext cx="47676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solidFill>
                    <a:schemeClr val="bg1"/>
                  </a:solidFill>
                  <a:effectLst>
                    <a:glow rad="127000">
                      <a:schemeClr val="accent1"/>
                    </a:glow>
                  </a:effectLst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◆王寺</a:t>
              </a:r>
              <a:r>
                <a:rPr lang="ja-JP" altLang="en-US" sz="1600" dirty="0">
                  <a:solidFill>
                    <a:schemeClr val="bg1"/>
                  </a:solidFill>
                  <a:effectLst>
                    <a:glow rad="127000">
                      <a:schemeClr val="accent1"/>
                    </a:glow>
                  </a:effectLst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プチ</a:t>
              </a:r>
              <a:r>
                <a:rPr kumimoji="1" lang="ja-JP" altLang="en-US" sz="1600" dirty="0">
                  <a:solidFill>
                    <a:schemeClr val="bg1"/>
                  </a:solidFill>
                  <a:effectLst>
                    <a:glow rad="127000">
                      <a:schemeClr val="accent1"/>
                    </a:glow>
                  </a:effectLst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マルシェ </a:t>
              </a:r>
              <a:r>
                <a:rPr kumimoji="1" lang="ja-JP" altLang="en-US" sz="1050" dirty="0">
                  <a:solidFill>
                    <a:srgbClr val="0070C0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（</a:t>
              </a:r>
              <a:r>
                <a:rPr kumimoji="1" lang="en-US" altLang="ja-JP" sz="1050" dirty="0">
                  <a:solidFill>
                    <a:srgbClr val="0070C0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&lt;</a:t>
              </a:r>
              <a:r>
                <a:rPr kumimoji="1" lang="ja-JP" altLang="en-US" sz="1050" dirty="0">
                  <a:solidFill>
                    <a:srgbClr val="0070C0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一社</a:t>
              </a:r>
              <a:r>
                <a:rPr kumimoji="1" lang="en-US" altLang="ja-JP" sz="1050" dirty="0">
                  <a:solidFill>
                    <a:srgbClr val="0070C0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&gt;</a:t>
              </a:r>
              <a:r>
                <a:rPr kumimoji="1" lang="ja-JP" altLang="en-US" sz="1050" dirty="0">
                  <a:solidFill>
                    <a:srgbClr val="0070C0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王寺まちづくり主催）</a:t>
              </a:r>
              <a:endParaRPr kumimoji="1" lang="ja-JP" altLang="en-US" sz="1600" dirty="0">
                <a:solidFill>
                  <a:srgbClr val="0070C0"/>
                </a:solidFill>
                <a:effectLst>
                  <a:glow rad="127000">
                    <a:schemeClr val="accent1"/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293667" y="7364560"/>
              <a:ext cx="682477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▶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時　間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	</a:t>
              </a:r>
              <a:r>
                <a:rPr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10:00</a:t>
              </a:r>
              <a:r>
                <a:rPr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～</a:t>
              </a:r>
              <a:r>
                <a:rPr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16:00</a:t>
              </a:r>
              <a:r>
                <a:rPr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（荒天中止）</a:t>
              </a:r>
              <a:endParaRPr kumimoji="1" lang="en-US" altLang="ja-JP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▶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会　場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	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達磨寺方丈（本町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2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丁目）</a:t>
              </a:r>
              <a:endParaRPr kumimoji="1" lang="en-US" altLang="ja-JP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▶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内　容</a:t>
              </a:r>
              <a:r>
                <a:rPr kumimoji="1" lang="en-US" altLang="ja-JP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	</a:t>
              </a:r>
              <a:r>
                <a:rPr kumimoji="1" lang="ja-JP" altLang="en-US" sz="14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当てものくじや鬼的当てなどの縁日、お花を使ったワークショップや販売等</a:t>
              </a:r>
              <a:endParaRPr kumimoji="1" lang="en-US" altLang="ja-JP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cxnSp>
          <p:nvCxnSpPr>
            <p:cNvPr id="28" name="直線コネクタ 27"/>
            <p:cNvCxnSpPr>
              <a:cxnSpLocks/>
            </p:cNvCxnSpPr>
            <p:nvPr/>
          </p:nvCxnSpPr>
          <p:spPr>
            <a:xfrm>
              <a:off x="293667" y="8112217"/>
              <a:ext cx="6545963" cy="14085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567313E1-59D7-40C7-AC77-B2AC845462D4}"/>
              </a:ext>
            </a:extLst>
          </p:cNvPr>
          <p:cNvCxnSpPr>
            <a:cxnSpLocks/>
          </p:cNvCxnSpPr>
          <p:nvPr/>
        </p:nvCxnSpPr>
        <p:spPr>
          <a:xfrm>
            <a:off x="351469" y="6619134"/>
            <a:ext cx="667720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062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1679</TotalTime>
  <Words>370</Words>
  <Application>Microsoft Office PowerPoint</Application>
  <PresentationFormat>ユーザー設定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HGP行書体</vt:lpstr>
      <vt:lpstr>HGP創英角ｺﾞｼｯｸUB</vt:lpstr>
      <vt:lpstr>HG正楷書体-PRO</vt:lpstr>
      <vt:lpstr>UD デジタル 教科書体 N-B</vt:lpstr>
      <vt:lpstr>UD デジタル 教科書体 NK-B</vt:lpstr>
      <vt:lpstr>UD デジタル 教科書体 NK-R</vt:lpstr>
      <vt:lpstr>UD デジタル 教科書体 N-R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王寺雪丸</dc:creator>
  <cp:lastModifiedBy>植田 真司</cp:lastModifiedBy>
  <cp:revision>92</cp:revision>
  <cp:lastPrinted>2024-01-11T04:58:06Z</cp:lastPrinted>
  <dcterms:created xsi:type="dcterms:W3CDTF">2017-12-04T03:52:14Z</dcterms:created>
  <dcterms:modified xsi:type="dcterms:W3CDTF">2024-01-11T10:00:13Z</dcterms:modified>
</cp:coreProperties>
</file>