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66"/>
    <a:srgbClr val="BDFFFF"/>
    <a:srgbClr val="84CFEA"/>
    <a:srgbClr val="B97BB9"/>
    <a:srgbClr val="B2CFEA"/>
    <a:srgbClr val="6BB391"/>
    <a:srgbClr val="6AB3B3"/>
    <a:srgbClr val="8C9AD4"/>
    <a:srgbClr val="C0A0B3"/>
    <a:srgbClr val="AED9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7" d="100"/>
          <a:sy n="77" d="100"/>
        </p:scale>
        <p:origin x="184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35B2-EDDB-4E75-BD56-592A810AF8C5}" type="datetimeFigureOut">
              <a:rPr kumimoji="1" lang="ja-JP" altLang="en-US" smtClean="0"/>
              <a:t>2024/6/4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74896-149D-4F58-B8C8-1AE18BB43B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905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35B2-EDDB-4E75-BD56-592A810AF8C5}" type="datetimeFigureOut">
              <a:rPr kumimoji="1" lang="ja-JP" altLang="en-US" smtClean="0"/>
              <a:t>2024/6/4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74896-149D-4F58-B8C8-1AE18BB43B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56267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35B2-EDDB-4E75-BD56-592A810AF8C5}" type="datetimeFigureOut">
              <a:rPr kumimoji="1" lang="ja-JP" altLang="en-US" smtClean="0"/>
              <a:t>2024/6/4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74896-149D-4F58-B8C8-1AE18BB43B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40299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35B2-EDDB-4E75-BD56-592A810AF8C5}" type="datetimeFigureOut">
              <a:rPr kumimoji="1" lang="ja-JP" altLang="en-US" smtClean="0"/>
              <a:t>2024/6/4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74896-149D-4F58-B8C8-1AE18BB43B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05041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35B2-EDDB-4E75-BD56-592A810AF8C5}" type="datetimeFigureOut">
              <a:rPr kumimoji="1" lang="ja-JP" altLang="en-US" smtClean="0"/>
              <a:t>2024/6/4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74896-149D-4F58-B8C8-1AE18BB43B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84403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35B2-EDDB-4E75-BD56-592A810AF8C5}" type="datetimeFigureOut">
              <a:rPr kumimoji="1" lang="ja-JP" altLang="en-US" smtClean="0"/>
              <a:t>2024/6/4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74896-149D-4F58-B8C8-1AE18BB43B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73747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35B2-EDDB-4E75-BD56-592A810AF8C5}" type="datetimeFigureOut">
              <a:rPr kumimoji="1" lang="ja-JP" altLang="en-US" smtClean="0"/>
              <a:t>2024/6/4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74896-149D-4F58-B8C8-1AE18BB43B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80995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35B2-EDDB-4E75-BD56-592A810AF8C5}" type="datetimeFigureOut">
              <a:rPr kumimoji="1" lang="ja-JP" altLang="en-US" smtClean="0"/>
              <a:t>2024/6/4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74896-149D-4F58-B8C8-1AE18BB43B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63382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35B2-EDDB-4E75-BD56-592A810AF8C5}" type="datetimeFigureOut">
              <a:rPr kumimoji="1" lang="ja-JP" altLang="en-US" smtClean="0"/>
              <a:t>2024/6/4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74896-149D-4F58-B8C8-1AE18BB43B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6278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35B2-EDDB-4E75-BD56-592A810AF8C5}" type="datetimeFigureOut">
              <a:rPr kumimoji="1" lang="ja-JP" altLang="en-US" smtClean="0"/>
              <a:t>2024/6/4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74896-149D-4F58-B8C8-1AE18BB43B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4326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35B2-EDDB-4E75-BD56-592A810AF8C5}" type="datetimeFigureOut">
              <a:rPr kumimoji="1" lang="ja-JP" altLang="en-US" smtClean="0"/>
              <a:t>2024/6/4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74896-149D-4F58-B8C8-1AE18BB43B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7184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8A35B2-EDDB-4E75-BD56-592A810AF8C5}" type="datetimeFigureOut">
              <a:rPr kumimoji="1" lang="ja-JP" altLang="en-US" smtClean="0"/>
              <a:t>2024/6/4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74896-149D-4F58-B8C8-1AE18BB43B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4185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  <a:alpha val="3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正方形/長方形 49"/>
          <p:cNvSpPr/>
          <p:nvPr/>
        </p:nvSpPr>
        <p:spPr>
          <a:xfrm>
            <a:off x="0" y="7107649"/>
            <a:ext cx="6871091" cy="281124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 flipH="1">
            <a:off x="3006969" y="250753"/>
            <a:ext cx="36048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6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歴史リレー講座</a:t>
            </a:r>
          </a:p>
        </p:txBody>
      </p:sp>
      <p:sp>
        <p:nvSpPr>
          <p:cNvPr id="6" name="テキスト ボックス 5"/>
          <p:cNvSpPr txBox="1"/>
          <p:nvPr/>
        </p:nvSpPr>
        <p:spPr>
          <a:xfrm flipH="1">
            <a:off x="-123091" y="404552"/>
            <a:ext cx="36048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王寺町観光協会主催</a:t>
            </a:r>
          </a:p>
        </p:txBody>
      </p:sp>
      <p:cxnSp>
        <p:nvCxnSpPr>
          <p:cNvPr id="8" name="直線コネクタ 7"/>
          <p:cNvCxnSpPr/>
          <p:nvPr/>
        </p:nvCxnSpPr>
        <p:spPr>
          <a:xfrm>
            <a:off x="246185" y="822175"/>
            <a:ext cx="6365630" cy="0"/>
          </a:xfrm>
          <a:prstGeom prst="line">
            <a:avLst/>
          </a:prstGeom>
          <a:ln w="28575">
            <a:solidFill>
              <a:srgbClr val="FFC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11"/>
          <p:cNvSpPr txBox="1"/>
          <p:nvPr/>
        </p:nvSpPr>
        <p:spPr>
          <a:xfrm flipH="1">
            <a:off x="465992" y="1004701"/>
            <a:ext cx="59611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正楷書体-PRO" panose="03000600000000000000" pitchFamily="66" charset="-128"/>
                <a:ea typeface="HG正楷書体-PRO" panose="03000600000000000000" pitchFamily="66" charset="-128"/>
              </a:rPr>
              <a:t>「大和の古都はじめ」</a:t>
            </a:r>
          </a:p>
        </p:txBody>
      </p:sp>
      <p:pic>
        <p:nvPicPr>
          <p:cNvPr id="13" name="図 1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7070" y="880978"/>
            <a:ext cx="770255" cy="1474470"/>
          </a:xfrm>
          <a:prstGeom prst="rect">
            <a:avLst/>
          </a:prstGeom>
        </p:spPr>
      </p:pic>
      <p:pic>
        <p:nvPicPr>
          <p:cNvPr id="14" name="図 1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845" y="1037601"/>
            <a:ext cx="685800" cy="1331595"/>
          </a:xfrm>
          <a:prstGeom prst="rect">
            <a:avLst/>
          </a:prstGeom>
        </p:spPr>
      </p:pic>
      <p:cxnSp>
        <p:nvCxnSpPr>
          <p:cNvPr id="15" name="直線コネクタ 14"/>
          <p:cNvCxnSpPr/>
          <p:nvPr/>
        </p:nvCxnSpPr>
        <p:spPr>
          <a:xfrm>
            <a:off x="931984" y="1820324"/>
            <a:ext cx="4968000" cy="0"/>
          </a:xfrm>
          <a:prstGeom prst="line">
            <a:avLst/>
          </a:prstGeom>
          <a:ln w="28575">
            <a:solidFill>
              <a:srgbClr val="FFC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/>
          <p:cNvCxnSpPr/>
          <p:nvPr/>
        </p:nvCxnSpPr>
        <p:spPr>
          <a:xfrm>
            <a:off x="931984" y="2276632"/>
            <a:ext cx="4968000" cy="0"/>
          </a:xfrm>
          <a:prstGeom prst="line">
            <a:avLst/>
          </a:prstGeom>
          <a:ln w="28575">
            <a:solidFill>
              <a:srgbClr val="FFC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テキスト ボックス 17"/>
          <p:cNvSpPr txBox="1"/>
          <p:nvPr/>
        </p:nvSpPr>
        <p:spPr>
          <a:xfrm flipH="1">
            <a:off x="1904402" y="1878253"/>
            <a:ext cx="30491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２０２</a:t>
            </a:r>
            <a:r>
              <a:rPr kumimoji="1" lang="en-US" altLang="ja-J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4</a:t>
            </a:r>
            <a:r>
              <a:rPr kumimoji="1" lang="ja-JP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年度 上半期</a:t>
            </a:r>
          </a:p>
        </p:txBody>
      </p:sp>
      <p:sp>
        <p:nvSpPr>
          <p:cNvPr id="19" name="テキスト ボックス 18"/>
          <p:cNvSpPr txBox="1"/>
          <p:nvPr/>
        </p:nvSpPr>
        <p:spPr>
          <a:xfrm flipH="1">
            <a:off x="451003" y="4180628"/>
            <a:ext cx="11957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日　時</a:t>
            </a:r>
          </a:p>
        </p:txBody>
      </p:sp>
      <p:sp>
        <p:nvSpPr>
          <p:cNvPr id="20" name="テキスト ボックス 19"/>
          <p:cNvSpPr txBox="1"/>
          <p:nvPr/>
        </p:nvSpPr>
        <p:spPr>
          <a:xfrm flipH="1">
            <a:off x="448579" y="4910269"/>
            <a:ext cx="11957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会　場</a:t>
            </a:r>
          </a:p>
        </p:txBody>
      </p:sp>
      <p:sp>
        <p:nvSpPr>
          <p:cNvPr id="21" name="テキスト ボックス 20"/>
          <p:cNvSpPr txBox="1"/>
          <p:nvPr/>
        </p:nvSpPr>
        <p:spPr>
          <a:xfrm flipH="1">
            <a:off x="448407" y="2653035"/>
            <a:ext cx="11957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講　師</a:t>
            </a:r>
          </a:p>
        </p:txBody>
      </p:sp>
      <p:sp>
        <p:nvSpPr>
          <p:cNvPr id="22" name="テキスト ボックス 21"/>
          <p:cNvSpPr txBox="1"/>
          <p:nvPr/>
        </p:nvSpPr>
        <p:spPr>
          <a:xfrm flipH="1">
            <a:off x="1679332" y="2525080"/>
            <a:ext cx="33797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五條　良知　先生</a:t>
            </a:r>
          </a:p>
        </p:txBody>
      </p:sp>
      <p:sp>
        <p:nvSpPr>
          <p:cNvPr id="24" name="テキスト ボックス 23"/>
          <p:cNvSpPr txBox="1"/>
          <p:nvPr/>
        </p:nvSpPr>
        <p:spPr>
          <a:xfrm flipH="1">
            <a:off x="1644162" y="2869910"/>
            <a:ext cx="47513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（総本山　金峯山寺　管領）</a:t>
            </a:r>
          </a:p>
        </p:txBody>
      </p:sp>
      <p:sp>
        <p:nvSpPr>
          <p:cNvPr id="25" name="テキスト ボックス 24"/>
          <p:cNvSpPr txBox="1"/>
          <p:nvPr/>
        </p:nvSpPr>
        <p:spPr>
          <a:xfrm flipH="1">
            <a:off x="465992" y="3446273"/>
            <a:ext cx="11957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テーマ</a:t>
            </a:r>
          </a:p>
        </p:txBody>
      </p:sp>
      <p:sp>
        <p:nvSpPr>
          <p:cNvPr id="26" name="テキスト ボックス 25"/>
          <p:cNvSpPr txBox="1"/>
          <p:nvPr/>
        </p:nvSpPr>
        <p:spPr>
          <a:xfrm flipH="1">
            <a:off x="1437649" y="3248912"/>
            <a:ext cx="55525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「</a:t>
            </a:r>
            <a:r>
              <a:rPr lang="ja-JP" altLang="ja-JP" b="1" dirty="0">
                <a:solidFill>
                  <a:srgbClr val="1C1E21"/>
                </a:solidFill>
                <a:effectLst/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  <a:cs typeface="ＭＳ 明朝" panose="02020609040205080304" pitchFamily="17" charset="-128"/>
              </a:rPr>
              <a:t>∼</a:t>
            </a:r>
            <a:r>
              <a:rPr lang="ja-JP" altLang="ja-JP" b="1" dirty="0">
                <a:solidFill>
                  <a:srgbClr val="1C1E21"/>
                </a:solidFill>
                <a:effectLst/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  <a:cs typeface="Helvetica" panose="020B0604020202020204" pitchFamily="34" charset="0"/>
              </a:rPr>
              <a:t>金峯山寺の山伏より</a:t>
            </a:r>
            <a:r>
              <a:rPr lang="ja-JP" altLang="ja-JP" b="1" dirty="0">
                <a:solidFill>
                  <a:srgbClr val="1C1E21"/>
                </a:solidFill>
                <a:effectLst/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  <a:cs typeface="ＭＳ 明朝" panose="02020609040205080304" pitchFamily="17" charset="-128"/>
              </a:rPr>
              <a:t>∼</a:t>
            </a:r>
            <a:endParaRPr lang="en-US" altLang="ja-JP" b="1" dirty="0">
              <a:solidFill>
                <a:srgbClr val="1C1E21"/>
              </a:solidFill>
              <a:effectLst/>
              <a:latin typeface="UD デジタル 教科書体 NK-R" panose="02020400000000000000" pitchFamily="18" charset="-128"/>
              <a:ea typeface="UD デジタル 教科書体 NK-R" panose="02020400000000000000" pitchFamily="18" charset="-128"/>
              <a:cs typeface="ＭＳ 明朝" panose="02020609040205080304" pitchFamily="17" charset="-128"/>
            </a:endParaRPr>
          </a:p>
          <a:p>
            <a:r>
              <a:rPr lang="ja-JP" altLang="en-US" b="1" dirty="0">
                <a:solidFill>
                  <a:srgbClr val="1C1E21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  <a:cs typeface="ＭＳ 明朝" panose="02020609040205080304" pitchFamily="17" charset="-128"/>
              </a:rPr>
              <a:t>　　</a:t>
            </a:r>
            <a:r>
              <a:rPr lang="ja-JP" altLang="ja-JP" b="1" dirty="0">
                <a:solidFill>
                  <a:srgbClr val="1C1E21"/>
                </a:solidFill>
                <a:effectLst/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  <a:cs typeface="ＭＳ 明朝" panose="02020609040205080304" pitchFamily="17" charset="-128"/>
              </a:rPr>
              <a:t>修験道の祈りと修行</a:t>
            </a:r>
            <a:r>
              <a:rPr lang="en-US" altLang="ja-JP" b="1" dirty="0">
                <a:solidFill>
                  <a:srgbClr val="1C1E21"/>
                </a:solidFill>
                <a:effectLst/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  <a:cs typeface="ＭＳ 明朝" panose="02020609040205080304" pitchFamily="17" charset="-128"/>
              </a:rPr>
              <a:t>-</a:t>
            </a:r>
            <a:r>
              <a:rPr lang="ja-JP" altLang="ja-JP" b="1" dirty="0">
                <a:solidFill>
                  <a:srgbClr val="1C1E21"/>
                </a:solidFill>
                <a:effectLst/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  <a:cs typeface="ＭＳ 明朝" panose="02020609040205080304" pitchFamily="17" charset="-128"/>
              </a:rPr>
              <a:t>今も伝える日本のこころ</a:t>
            </a:r>
            <a:r>
              <a:rPr lang="en-US" altLang="ja-JP" b="1" dirty="0">
                <a:solidFill>
                  <a:srgbClr val="1C1E21"/>
                </a:solidFill>
                <a:effectLst/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  <a:cs typeface="ＭＳ 明朝" panose="02020609040205080304" pitchFamily="17" charset="-128"/>
              </a:rPr>
              <a:t>-</a:t>
            </a:r>
            <a:r>
              <a:rPr kumimoji="1" lang="ja-JP" altLang="en-US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　</a:t>
            </a:r>
            <a:r>
              <a:rPr kumimoji="1" lang="en-US" altLang="ja-JP" sz="2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｣</a:t>
            </a:r>
            <a:endParaRPr kumimoji="1" lang="ja-JP" altLang="en-US" sz="20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 flipH="1">
            <a:off x="1739112" y="4046752"/>
            <a:ext cx="44140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8</a:t>
            </a:r>
            <a:r>
              <a:rPr kumimoji="1" lang="ja-JP" altLang="en-US" sz="20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月</a:t>
            </a:r>
            <a:r>
              <a:rPr kumimoji="1" lang="ja-JP" altLang="en-US" sz="28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１</a:t>
            </a:r>
            <a:r>
              <a:rPr kumimoji="1" lang="en-US" altLang="ja-JP" sz="28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8</a:t>
            </a:r>
            <a:r>
              <a:rPr kumimoji="1" lang="ja-JP" altLang="en-US" sz="20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日（日）</a:t>
            </a:r>
            <a:r>
              <a:rPr kumimoji="1" lang="ja-JP" altLang="en-US" sz="2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　</a:t>
            </a:r>
            <a:r>
              <a:rPr kumimoji="1" lang="ja-JP" altLang="en-US" sz="20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１３時３０分～１５時</a:t>
            </a:r>
            <a:endParaRPr kumimoji="1" lang="en-US" altLang="ja-JP" sz="24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29" name="テキスト ボックス 28"/>
          <p:cNvSpPr txBox="1"/>
          <p:nvPr/>
        </p:nvSpPr>
        <p:spPr>
          <a:xfrm flipH="1">
            <a:off x="1710537" y="4409551"/>
            <a:ext cx="3771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（入場券販売・開場　</a:t>
            </a:r>
            <a:r>
              <a:rPr kumimoji="1" lang="en-US" altLang="ja-JP" sz="16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12</a:t>
            </a:r>
            <a:r>
              <a:rPr kumimoji="1" lang="ja-JP" altLang="en-US" sz="16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時１５分～）</a:t>
            </a:r>
          </a:p>
        </p:txBody>
      </p:sp>
      <p:sp>
        <p:nvSpPr>
          <p:cNvPr id="30" name="テキスト ボックス 29"/>
          <p:cNvSpPr txBox="1"/>
          <p:nvPr/>
        </p:nvSpPr>
        <p:spPr>
          <a:xfrm flipH="1">
            <a:off x="1739113" y="4819341"/>
            <a:ext cx="48596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王寺町地域交流センター　リーベルホール</a:t>
            </a:r>
            <a:endParaRPr kumimoji="1" lang="en-US" altLang="ja-JP" sz="20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2" name="テキスト ボックス 31"/>
          <p:cNvSpPr txBox="1"/>
          <p:nvPr/>
        </p:nvSpPr>
        <p:spPr>
          <a:xfrm flipH="1">
            <a:off x="1710537" y="5074827"/>
            <a:ext cx="50067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（奈良県北葛城郡王寺町久度２丁目２番１</a:t>
            </a:r>
            <a:r>
              <a:rPr kumimoji="1" lang="en-US" altLang="ja-JP" sz="16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-</a:t>
            </a:r>
            <a:r>
              <a:rPr kumimoji="1" lang="ja-JP" altLang="en-US" sz="16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５０１号）</a:t>
            </a:r>
          </a:p>
        </p:txBody>
      </p:sp>
      <p:sp>
        <p:nvSpPr>
          <p:cNvPr id="35" name="テキスト ボックス 34"/>
          <p:cNvSpPr txBox="1"/>
          <p:nvPr/>
        </p:nvSpPr>
        <p:spPr>
          <a:xfrm flipH="1">
            <a:off x="448407" y="5682264"/>
            <a:ext cx="11957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定　員</a:t>
            </a:r>
          </a:p>
        </p:txBody>
      </p:sp>
      <p:sp>
        <p:nvSpPr>
          <p:cNvPr id="36" name="テキスト ボックス 35"/>
          <p:cNvSpPr txBox="1"/>
          <p:nvPr/>
        </p:nvSpPr>
        <p:spPr>
          <a:xfrm flipH="1">
            <a:off x="1739113" y="5653765"/>
            <a:ext cx="37433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２７０</a:t>
            </a:r>
            <a:r>
              <a:rPr kumimoji="1" lang="ja-JP" altLang="en-US" sz="20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　名　（申し込み不要）</a:t>
            </a:r>
            <a:endParaRPr kumimoji="1" lang="en-US" altLang="ja-JP" sz="20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7" name="テキスト ボックス 36"/>
          <p:cNvSpPr txBox="1"/>
          <p:nvPr/>
        </p:nvSpPr>
        <p:spPr>
          <a:xfrm flipH="1">
            <a:off x="462829" y="6344897"/>
            <a:ext cx="11957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入　場</a:t>
            </a:r>
          </a:p>
        </p:txBody>
      </p:sp>
      <p:sp>
        <p:nvSpPr>
          <p:cNvPr id="38" name="テキスト ボックス 37"/>
          <p:cNvSpPr txBox="1"/>
          <p:nvPr/>
        </p:nvSpPr>
        <p:spPr>
          <a:xfrm flipH="1">
            <a:off x="1739112" y="6329610"/>
            <a:ext cx="30138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５００　</a:t>
            </a:r>
            <a:r>
              <a:rPr kumimoji="1" lang="ja-JP" altLang="en-US" sz="20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円　（おひとり様）</a:t>
            </a:r>
            <a:endParaRPr kumimoji="1" lang="en-US" altLang="ja-JP" sz="20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cxnSp>
        <p:nvCxnSpPr>
          <p:cNvPr id="39" name="直線コネクタ 38"/>
          <p:cNvCxnSpPr/>
          <p:nvPr/>
        </p:nvCxnSpPr>
        <p:spPr>
          <a:xfrm>
            <a:off x="604838" y="3214288"/>
            <a:ext cx="5826401" cy="0"/>
          </a:xfrm>
          <a:prstGeom prst="line">
            <a:avLst/>
          </a:prstGeom>
          <a:ln w="28575">
            <a:solidFill>
              <a:srgbClr val="FFC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線コネクタ 40"/>
          <p:cNvCxnSpPr/>
          <p:nvPr/>
        </p:nvCxnSpPr>
        <p:spPr>
          <a:xfrm>
            <a:off x="600775" y="4046752"/>
            <a:ext cx="5826401" cy="0"/>
          </a:xfrm>
          <a:prstGeom prst="line">
            <a:avLst/>
          </a:prstGeom>
          <a:ln w="28575">
            <a:solidFill>
              <a:srgbClr val="FFC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線コネクタ 41"/>
          <p:cNvCxnSpPr/>
          <p:nvPr/>
        </p:nvCxnSpPr>
        <p:spPr>
          <a:xfrm>
            <a:off x="598286" y="4748105"/>
            <a:ext cx="5826401" cy="0"/>
          </a:xfrm>
          <a:prstGeom prst="line">
            <a:avLst/>
          </a:prstGeom>
          <a:ln w="28575">
            <a:solidFill>
              <a:srgbClr val="FFC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コネクタ 42"/>
          <p:cNvCxnSpPr/>
          <p:nvPr/>
        </p:nvCxnSpPr>
        <p:spPr>
          <a:xfrm>
            <a:off x="616824" y="5427079"/>
            <a:ext cx="5826401" cy="0"/>
          </a:xfrm>
          <a:prstGeom prst="line">
            <a:avLst/>
          </a:prstGeom>
          <a:ln w="28575">
            <a:solidFill>
              <a:srgbClr val="FFC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線コネクタ 43"/>
          <p:cNvCxnSpPr/>
          <p:nvPr/>
        </p:nvCxnSpPr>
        <p:spPr>
          <a:xfrm>
            <a:off x="616824" y="6112448"/>
            <a:ext cx="5826401" cy="0"/>
          </a:xfrm>
          <a:prstGeom prst="line">
            <a:avLst/>
          </a:prstGeom>
          <a:ln w="28575">
            <a:solidFill>
              <a:srgbClr val="FFC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線コネクタ 44"/>
          <p:cNvCxnSpPr/>
          <p:nvPr/>
        </p:nvCxnSpPr>
        <p:spPr>
          <a:xfrm>
            <a:off x="697574" y="6791847"/>
            <a:ext cx="5826401" cy="0"/>
          </a:xfrm>
          <a:prstGeom prst="line">
            <a:avLst/>
          </a:prstGeom>
          <a:ln w="28575">
            <a:solidFill>
              <a:srgbClr val="FFC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テキスト ボックス 48"/>
          <p:cNvSpPr txBox="1"/>
          <p:nvPr/>
        </p:nvSpPr>
        <p:spPr>
          <a:xfrm flipH="1">
            <a:off x="464577" y="7275852"/>
            <a:ext cx="63996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正楷書体-PRO" panose="03000600000000000000" pitchFamily="66" charset="-128"/>
                <a:ea typeface="HG正楷書体-PRO" panose="03000600000000000000" pitchFamily="66" charset="-128"/>
              </a:rPr>
              <a:t>歴史ミニ講座</a:t>
            </a:r>
            <a:r>
              <a:rPr kumimoji="1" lang="ja-JP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正楷書体-PRO" panose="03000600000000000000" pitchFamily="66" charset="-128"/>
                <a:ea typeface="HG正楷書体-PRO" panose="03000600000000000000" pitchFamily="66" charset="-128"/>
              </a:rPr>
              <a:t>「思いつくまま、歴史の旅」</a:t>
            </a:r>
          </a:p>
        </p:txBody>
      </p:sp>
      <p:cxnSp>
        <p:nvCxnSpPr>
          <p:cNvPr id="53" name="直線コネクタ 52"/>
          <p:cNvCxnSpPr/>
          <p:nvPr/>
        </p:nvCxnSpPr>
        <p:spPr>
          <a:xfrm>
            <a:off x="518745" y="7799072"/>
            <a:ext cx="6093070" cy="0"/>
          </a:xfrm>
          <a:prstGeom prst="line">
            <a:avLst/>
          </a:prstGeom>
          <a:ln>
            <a:solidFill>
              <a:srgbClr val="FFCC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テキスト ボックス 55"/>
          <p:cNvSpPr txBox="1"/>
          <p:nvPr/>
        </p:nvSpPr>
        <p:spPr>
          <a:xfrm flipH="1">
            <a:off x="-28800" y="8022829"/>
            <a:ext cx="11957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講　師</a:t>
            </a:r>
          </a:p>
        </p:txBody>
      </p:sp>
      <p:sp>
        <p:nvSpPr>
          <p:cNvPr id="57" name="テキスト ボックス 56"/>
          <p:cNvSpPr txBox="1"/>
          <p:nvPr/>
        </p:nvSpPr>
        <p:spPr>
          <a:xfrm flipH="1">
            <a:off x="1197832" y="8023858"/>
            <a:ext cx="5394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岡島　永昌　氏　（王寺町文化財学芸員）</a:t>
            </a:r>
          </a:p>
        </p:txBody>
      </p:sp>
      <p:sp>
        <p:nvSpPr>
          <p:cNvPr id="58" name="テキスト ボックス 57"/>
          <p:cNvSpPr txBox="1"/>
          <p:nvPr/>
        </p:nvSpPr>
        <p:spPr>
          <a:xfrm flipH="1">
            <a:off x="6961" y="8836105"/>
            <a:ext cx="11957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時　間</a:t>
            </a:r>
          </a:p>
        </p:txBody>
      </p:sp>
      <p:sp>
        <p:nvSpPr>
          <p:cNvPr id="59" name="テキスト ボックス 58"/>
          <p:cNvSpPr txBox="1"/>
          <p:nvPr/>
        </p:nvSpPr>
        <p:spPr>
          <a:xfrm flipH="1">
            <a:off x="1197832" y="8836105"/>
            <a:ext cx="39210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１１時３０分～１２時　（開場　１１時～）</a:t>
            </a:r>
          </a:p>
        </p:txBody>
      </p:sp>
      <p:sp>
        <p:nvSpPr>
          <p:cNvPr id="60" name="テキスト ボックス 59"/>
          <p:cNvSpPr txBox="1"/>
          <p:nvPr/>
        </p:nvSpPr>
        <p:spPr>
          <a:xfrm flipH="1">
            <a:off x="6961" y="9242102"/>
            <a:ext cx="11957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会　場</a:t>
            </a:r>
          </a:p>
        </p:txBody>
      </p:sp>
      <p:sp>
        <p:nvSpPr>
          <p:cNvPr id="61" name="テキスト ボックス 60"/>
          <p:cNvSpPr txBox="1"/>
          <p:nvPr/>
        </p:nvSpPr>
        <p:spPr>
          <a:xfrm flipH="1">
            <a:off x="1197832" y="9243241"/>
            <a:ext cx="4479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王寺町地域交流センター　リーベルホール</a:t>
            </a:r>
          </a:p>
        </p:txBody>
      </p:sp>
      <p:sp>
        <p:nvSpPr>
          <p:cNvPr id="63" name="楕円 62"/>
          <p:cNvSpPr/>
          <p:nvPr/>
        </p:nvSpPr>
        <p:spPr>
          <a:xfrm>
            <a:off x="5431749" y="8251947"/>
            <a:ext cx="1080000" cy="1080000"/>
          </a:xfrm>
          <a:prstGeom prst="ellipse">
            <a:avLst/>
          </a:prstGeom>
          <a:solidFill>
            <a:schemeClr val="accent1">
              <a:lumMod val="60000"/>
              <a:lumOff val="4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2" name="テキスト ボックス 61"/>
          <p:cNvSpPr txBox="1"/>
          <p:nvPr/>
        </p:nvSpPr>
        <p:spPr>
          <a:xfrm flipH="1">
            <a:off x="5374965" y="8397631"/>
            <a:ext cx="1195755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入　場</a:t>
            </a:r>
            <a:endParaRPr kumimoji="1"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endParaRPr kumimoji="1" lang="en-US" altLang="ja-JP" sz="5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kumimoji="1"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無　料</a:t>
            </a:r>
          </a:p>
        </p:txBody>
      </p:sp>
      <p:sp>
        <p:nvSpPr>
          <p:cNvPr id="64" name="テキスト ボックス 63"/>
          <p:cNvSpPr txBox="1"/>
          <p:nvPr/>
        </p:nvSpPr>
        <p:spPr>
          <a:xfrm flipH="1">
            <a:off x="6961" y="8429965"/>
            <a:ext cx="11957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テーマ</a:t>
            </a:r>
          </a:p>
        </p:txBody>
      </p:sp>
      <p:sp>
        <p:nvSpPr>
          <p:cNvPr id="65" name="テキスト ボックス 64"/>
          <p:cNvSpPr txBox="1"/>
          <p:nvPr/>
        </p:nvSpPr>
        <p:spPr>
          <a:xfrm flipH="1">
            <a:off x="1197832" y="8429965"/>
            <a:ext cx="38719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第</a:t>
            </a:r>
            <a:r>
              <a:rPr lang="en-US" altLang="ja-JP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56</a:t>
            </a:r>
            <a:r>
              <a:rPr kumimoji="1" lang="ja-JP" altLang="en-US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話　「戦国が</a:t>
            </a:r>
            <a:r>
              <a:rPr kumimoji="1" lang="ja-JP" altLang="en-US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眠る片岡城跡」</a:t>
            </a:r>
            <a:endParaRPr kumimoji="1" lang="ja-JP" altLang="en-US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pic>
        <p:nvPicPr>
          <p:cNvPr id="66" name="図 65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9254" y="5553288"/>
            <a:ext cx="1643217" cy="154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斜め縞 50"/>
          <p:cNvSpPr/>
          <p:nvPr/>
        </p:nvSpPr>
        <p:spPr>
          <a:xfrm>
            <a:off x="-7023" y="7084478"/>
            <a:ext cx="914400" cy="914400"/>
          </a:xfrm>
          <a:prstGeom prst="diagStripe">
            <a:avLst/>
          </a:prstGeom>
          <a:solidFill>
            <a:schemeClr val="accent1">
              <a:lumMod val="60000"/>
              <a:lumOff val="4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52" name="テキスト ボックス 51"/>
          <p:cNvSpPr txBox="1"/>
          <p:nvPr/>
        </p:nvSpPr>
        <p:spPr>
          <a:xfrm rot="18884470" flipH="1">
            <a:off x="-371571" y="7307025"/>
            <a:ext cx="13600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同日開催</a:t>
            </a:r>
          </a:p>
        </p:txBody>
      </p:sp>
    </p:spTree>
    <p:extLst>
      <p:ext uri="{BB962C8B-B14F-4D97-AF65-F5344CB8AC3E}">
        <p14:creationId xmlns:p14="http://schemas.microsoft.com/office/powerpoint/2010/main" val="31158734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141</TotalTime>
  <Words>168</Words>
  <Application>Microsoft Office PowerPoint</Application>
  <PresentationFormat>A4 210 x 297 mm</PresentationFormat>
  <Paragraphs>33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9" baseType="lpstr">
      <vt:lpstr>BIZ UDPゴシック</vt:lpstr>
      <vt:lpstr>HG正楷書体-PRO</vt:lpstr>
      <vt:lpstr>UD デジタル 教科書体 N-B</vt:lpstr>
      <vt:lpstr>UD デジタル 教科書体 NK-R</vt:lpstr>
      <vt:lpstr>Arial</vt:lpstr>
      <vt:lpstr>Calibri</vt:lpstr>
      <vt:lpstr>Calibri Light</vt:lpstr>
      <vt:lpstr>Office Theme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manager</dc:creator>
  <cp:lastModifiedBy>長谷田 大輝</cp:lastModifiedBy>
  <cp:revision>28</cp:revision>
  <dcterms:created xsi:type="dcterms:W3CDTF">2023-04-12T01:12:04Z</dcterms:created>
  <dcterms:modified xsi:type="dcterms:W3CDTF">2024-06-04T07:00:21Z</dcterms:modified>
</cp:coreProperties>
</file>