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4" r:id="rId1"/>
  </p:sldMasterIdLst>
  <p:sldIdLst>
    <p:sldId id="256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7B7"/>
    <a:srgbClr val="FF4B4B"/>
    <a:srgbClr val="FF8585"/>
    <a:srgbClr val="B9C2F1"/>
    <a:srgbClr val="B0ECFA"/>
    <a:srgbClr val="9AE6F8"/>
    <a:srgbClr val="43ADEF"/>
    <a:srgbClr val="FF3833"/>
    <a:srgbClr val="FF4B4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23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1CE44B-C2A1-4494-A349-D9C06D3811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59F7B7B-FD6B-49A6-ACFA-1B1BA85B63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B296ABB-F8D7-46A3-8110-8B14386C8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FD904C-2602-452E-8E05-DCC2213AF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94ED67D-A679-4A89-B04F-8F10B5376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8105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412031-7BF0-4285-A871-B9D98EDEC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25E9336-5C87-4364-B032-3FA642FDA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8A6349D-8E1E-4F9C-B3DA-E0C4EA26C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0BC2773-49AF-4774-9CF3-57A890FF0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EA00CDD-0F00-4EF2-92CF-55C925B74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345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200881-8941-4780-B144-582806C9D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653D23F-9D98-43A9-9B58-65A69443C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F83326-C45E-430C-9808-DF317E4D8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9AD011-22DD-4442-ADBE-9AF222DE6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3C5DAE-2054-4FEE-9DE1-75D982474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68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BF32F7-5A21-4956-97CB-D457A7DAE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A8230A-DC08-4E42-92C2-E3DF33242E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5942737-BE8C-43CA-A2DC-6CE9E54D4F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26A6686-335C-4711-B5E5-27C6B3008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92A12C3-AB9F-4FB8-AEDB-D6D04372E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331DD31-BB65-420C-8838-1A9E19C00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2973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703D9B-54BD-4DC8-8A00-41CBA137D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DDE9ACE-0CDD-4010-97D8-890FF8F4B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5264D6D-289E-4592-B153-189E1F7A8B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6DFD43F-03D2-4922-B516-86A9D686D1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45D2356-9228-42AC-9B12-015AC97C13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574CF53-A1F9-41B2-8F1E-B466B53F4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CA6F6B3-5417-4134-8E48-F9044524B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9326F49-64A4-40D1-A1DA-0E0C25267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4302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2B8C47-C3B8-4E6A-855A-2D527EC11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92B0DF5-AEE7-4740-88A7-99F264AAA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3CFBECE-8D5F-430C-AB8A-CF22F0787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2B6DE17-09F5-4FFB-A9F1-6487A6027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647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4FEA850-52E0-4004-B347-2BA296D90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63E93FF-A7B0-4121-9E89-D6F2A990C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86B4C50-9F96-459C-87C6-63FF415CC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6549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669CB2-BF26-4689-9D1F-65EC70479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AB89F92-B636-4639-9B2D-43EEBFDA3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5DED47C-3A25-497E-8980-14DE034C43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3AFAA34-B886-40E6-A965-C388B16D7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3724388-B9DE-409D-AEA2-368C694D7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2A36CD0-A7ED-45BD-8796-535DF89CE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962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71CFB5-C9CD-4598-B7F1-315EBD9E6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3C958F1-31EE-4E2B-BBDC-AC8A715D7B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7925C65-9080-4ED4-B694-00E5129DB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657C7F1-E6DE-44AE-8F50-1D106B4DA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888418B-4E8A-4A6B-A144-055DF21E6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5386552-9421-4D36-96E0-8F1465C68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4775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B323F2-E0CA-4BC6-BA2F-7CCDBBE17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41AA320-9E5D-4173-BFE2-2A761152BA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AC4FEFF-C714-436A-AB73-A924290B8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ED4731-9D0F-4C66-9BF0-0143530EE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17113B-C324-4F64-8BE7-30DAAD3C2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352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A1E862F-2524-403E-A513-4AA638A697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7E94FF5-ECF3-4C9A-8E2D-EEB4427267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D911A00-8DBE-425E-A6D0-B016980F9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6F25762-07D8-4063-AC9F-C52B89EC2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25AB2C-0D30-4BB8-8DA3-B39D00401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3608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459A329-A9D4-4BA7-BAF4-30A2D9C1E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601EA76-542F-41D7-B51C-C684FC7F7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16A163-51CC-4A5B-BFF7-C8BB91B9CF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062682D-F0AC-4ABB-AA31-BC3F904CC1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555B7C0-31D9-4FE8-A711-2029555FB1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7212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7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/>
          <p:cNvSpPr/>
          <p:nvPr/>
        </p:nvSpPr>
        <p:spPr>
          <a:xfrm>
            <a:off x="-17612" y="-9182"/>
            <a:ext cx="6882992" cy="709769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 flipH="1">
            <a:off x="3006969" y="250753"/>
            <a:ext cx="3604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歴史リレー講座</a:t>
            </a:r>
          </a:p>
        </p:txBody>
      </p:sp>
      <p:sp>
        <p:nvSpPr>
          <p:cNvPr id="6" name="テキスト ボックス 5"/>
          <p:cNvSpPr txBox="1"/>
          <p:nvPr/>
        </p:nvSpPr>
        <p:spPr>
          <a:xfrm flipH="1">
            <a:off x="-123091" y="404552"/>
            <a:ext cx="360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王寺町観光協会主催</a:t>
            </a:r>
          </a:p>
        </p:txBody>
      </p:sp>
      <p:cxnSp>
        <p:nvCxnSpPr>
          <p:cNvPr id="8" name="直線コネクタ 7"/>
          <p:cNvCxnSpPr/>
          <p:nvPr/>
        </p:nvCxnSpPr>
        <p:spPr>
          <a:xfrm>
            <a:off x="246185" y="822175"/>
            <a:ext cx="6365630" cy="0"/>
          </a:xfrm>
          <a:prstGeom prst="line">
            <a:avLst/>
          </a:prstGeom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 flipH="1">
            <a:off x="465992" y="1004701"/>
            <a:ext cx="59611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「大和の古都はじめ」</a:t>
            </a:r>
          </a:p>
        </p:txBody>
      </p:sp>
      <p:pic>
        <p:nvPicPr>
          <p:cNvPr id="13" name="図 1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070" y="880978"/>
            <a:ext cx="770255" cy="1474470"/>
          </a:xfrm>
          <a:prstGeom prst="rect">
            <a:avLst/>
          </a:prstGeom>
          <a:effectLst>
            <a:glow rad="101600">
              <a:schemeClr val="tx1">
                <a:alpha val="60000"/>
              </a:schemeClr>
            </a:glow>
          </a:effectLst>
        </p:spPr>
      </p:pic>
      <p:pic>
        <p:nvPicPr>
          <p:cNvPr id="14" name="図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5" y="1037601"/>
            <a:ext cx="685800" cy="1331595"/>
          </a:xfrm>
          <a:prstGeom prst="rect">
            <a:avLst/>
          </a:prstGeom>
          <a:effectLst>
            <a:glow rad="101600">
              <a:schemeClr val="tx1">
                <a:alpha val="60000"/>
              </a:schemeClr>
            </a:glow>
          </a:effectLst>
        </p:spPr>
      </p:pic>
      <p:cxnSp>
        <p:nvCxnSpPr>
          <p:cNvPr id="15" name="直線コネクタ 14"/>
          <p:cNvCxnSpPr/>
          <p:nvPr/>
        </p:nvCxnSpPr>
        <p:spPr>
          <a:xfrm>
            <a:off x="931984" y="1820324"/>
            <a:ext cx="4968000" cy="0"/>
          </a:xfrm>
          <a:prstGeom prst="line">
            <a:avLst/>
          </a:prstGeom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931984" y="2276632"/>
            <a:ext cx="4968000" cy="0"/>
          </a:xfrm>
          <a:prstGeom prst="line">
            <a:avLst/>
          </a:prstGeom>
          <a:ln w="127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 flipH="1">
            <a:off x="1904402" y="1878253"/>
            <a:ext cx="3049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２０２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5</a:t>
            </a:r>
            <a:r>
              <a:rPr kumimoji="1"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年度 下半期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 flipH="1">
            <a:off x="448407" y="4114057"/>
            <a:ext cx="1195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日　時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 flipH="1">
            <a:off x="448407" y="4855084"/>
            <a:ext cx="1195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会　場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 flipH="1">
            <a:off x="448407" y="2592989"/>
            <a:ext cx="1195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講　師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 flipH="1">
            <a:off x="1563263" y="2394933"/>
            <a:ext cx="3937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森下　惠介</a:t>
            </a:r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先生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 flipH="1">
            <a:off x="1537894" y="2874453"/>
            <a:ext cx="4269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（奈良県立橿原考古学研究所　共同研究員）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 flipH="1">
            <a:off x="465992" y="3446273"/>
            <a:ext cx="1195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テーマ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 flipH="1">
            <a:off x="1485895" y="3397990"/>
            <a:ext cx="4491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「近代奈良観光のあゆみ」</a:t>
            </a:r>
            <a:endParaRPr kumimoji="1" lang="ja-JP" altLang="en-US" sz="20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 flipH="1">
            <a:off x="1563263" y="3966586"/>
            <a:ext cx="4414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</a:t>
            </a:r>
            <a:r>
              <a:rPr lang="ja-JP" altLang="en-US" sz="28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月</a:t>
            </a:r>
            <a:r>
              <a:rPr kumimoji="1" lang="en-US" altLang="ja-JP" sz="28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18</a:t>
            </a:r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日（日）</a:t>
            </a:r>
            <a:r>
              <a:rPr kumimoji="1" lang="ja-JP" altLang="en-US" sz="2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</a:t>
            </a:r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１３時３０分～１５時</a:t>
            </a:r>
            <a:endParaRPr kumimoji="1" lang="en-US" altLang="ja-JP" sz="2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 flipH="1">
            <a:off x="1534688" y="4329385"/>
            <a:ext cx="37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（入場券販売・開場　</a:t>
            </a:r>
            <a:r>
              <a:rPr kumimoji="1" lang="en-US" altLang="ja-JP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12</a:t>
            </a:r>
            <a:r>
              <a:rPr kumimoji="1" lang="ja-JP" altLang="en-US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時１５分～）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 flipH="1">
            <a:off x="1580848" y="4772534"/>
            <a:ext cx="4859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王寺町地域交流センター　リーベルホール</a:t>
            </a:r>
            <a:endParaRPr kumimoji="1" lang="en-US" altLang="ja-JP" sz="20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 flipH="1">
            <a:off x="1552272" y="5028020"/>
            <a:ext cx="500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（奈良県北葛城郡王寺町久度２丁目２番１</a:t>
            </a:r>
            <a:r>
              <a:rPr kumimoji="1" lang="en-US" altLang="ja-JP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-</a:t>
            </a:r>
            <a:r>
              <a:rPr kumimoji="1" lang="ja-JP" altLang="en-US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５０１号）</a:t>
            </a:r>
          </a:p>
        </p:txBody>
      </p:sp>
      <p:sp>
        <p:nvSpPr>
          <p:cNvPr id="35" name="テキスト ボックス 34"/>
          <p:cNvSpPr txBox="1"/>
          <p:nvPr/>
        </p:nvSpPr>
        <p:spPr>
          <a:xfrm flipH="1">
            <a:off x="448407" y="5607215"/>
            <a:ext cx="1195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定　員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 flipH="1">
            <a:off x="1598432" y="5565940"/>
            <a:ext cx="3743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２７０</a:t>
            </a:r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名　（申し込み不要）</a:t>
            </a:r>
            <a:endParaRPr kumimoji="1" lang="en-US" altLang="ja-JP" sz="20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 flipH="1">
            <a:off x="448407" y="6283399"/>
            <a:ext cx="1195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入　場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598433" y="6216724"/>
            <a:ext cx="301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５００　</a:t>
            </a:r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円　（おひとり様）</a:t>
            </a:r>
            <a:endParaRPr kumimoji="1" lang="en-US" altLang="ja-JP" sz="20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cxnSp>
        <p:nvCxnSpPr>
          <p:cNvPr id="39" name="直線コネクタ 38"/>
          <p:cNvCxnSpPr/>
          <p:nvPr/>
        </p:nvCxnSpPr>
        <p:spPr>
          <a:xfrm>
            <a:off x="569078" y="3179074"/>
            <a:ext cx="5826401" cy="0"/>
          </a:xfrm>
          <a:prstGeom prst="line">
            <a:avLst/>
          </a:prstGeom>
          <a:ln w="127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>
            <a:off x="569078" y="3887184"/>
            <a:ext cx="5776068" cy="0"/>
          </a:xfrm>
          <a:prstGeom prst="line">
            <a:avLst/>
          </a:prstGeom>
          <a:ln w="127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>
            <a:off x="518745" y="4614702"/>
            <a:ext cx="5826401" cy="0"/>
          </a:xfrm>
          <a:prstGeom prst="line">
            <a:avLst/>
          </a:prstGeom>
          <a:ln w="127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>
            <a:off x="569078" y="5305227"/>
            <a:ext cx="5826401" cy="0"/>
          </a:xfrm>
          <a:prstGeom prst="line">
            <a:avLst/>
          </a:prstGeom>
          <a:ln w="127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>
            <a:off x="569078" y="6007042"/>
            <a:ext cx="5826401" cy="0"/>
          </a:xfrm>
          <a:prstGeom prst="line">
            <a:avLst/>
          </a:prstGeom>
          <a:ln w="127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/>
          <p:cNvCxnSpPr/>
          <p:nvPr/>
        </p:nvCxnSpPr>
        <p:spPr>
          <a:xfrm>
            <a:off x="569078" y="6689752"/>
            <a:ext cx="5826401" cy="0"/>
          </a:xfrm>
          <a:prstGeom prst="line">
            <a:avLst/>
          </a:prstGeom>
          <a:ln w="127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/>
          <p:cNvSpPr txBox="1"/>
          <p:nvPr/>
        </p:nvSpPr>
        <p:spPr>
          <a:xfrm flipH="1">
            <a:off x="316522" y="7188678"/>
            <a:ext cx="6400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奈良ソムリエ講座</a:t>
            </a:r>
            <a:endParaRPr kumimoji="1" lang="ja-JP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正楷書体-PRO" panose="03000600000000000000" pitchFamily="66" charset="-128"/>
              <a:ea typeface="HG正楷書体-PRO" panose="03000600000000000000" pitchFamily="66" charset="-128"/>
            </a:endParaRPr>
          </a:p>
        </p:txBody>
      </p:sp>
      <p:sp>
        <p:nvSpPr>
          <p:cNvPr id="51" name="斜め縞 50"/>
          <p:cNvSpPr/>
          <p:nvPr/>
        </p:nvSpPr>
        <p:spPr>
          <a:xfrm>
            <a:off x="3907" y="7080262"/>
            <a:ext cx="914400" cy="914400"/>
          </a:xfrm>
          <a:prstGeom prst="diagStrip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 rot="18884470" flipH="1">
            <a:off x="-341726" y="7319058"/>
            <a:ext cx="13600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rgbClr val="FFFF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同日開催</a:t>
            </a:r>
          </a:p>
        </p:txBody>
      </p:sp>
      <p:cxnSp>
        <p:nvCxnSpPr>
          <p:cNvPr id="53" name="直線コネクタ 52"/>
          <p:cNvCxnSpPr/>
          <p:nvPr/>
        </p:nvCxnSpPr>
        <p:spPr>
          <a:xfrm>
            <a:off x="518745" y="7799072"/>
            <a:ext cx="6093070" cy="0"/>
          </a:xfrm>
          <a:prstGeom prst="line">
            <a:avLst/>
          </a:prstGeom>
          <a:ln w="28575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/>
          <p:cNvSpPr txBox="1"/>
          <p:nvPr/>
        </p:nvSpPr>
        <p:spPr>
          <a:xfrm flipH="1">
            <a:off x="6961" y="8023859"/>
            <a:ext cx="1195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講　師</a:t>
            </a:r>
          </a:p>
        </p:txBody>
      </p:sp>
      <p:sp>
        <p:nvSpPr>
          <p:cNvPr id="57" name="テキスト ボックス 56"/>
          <p:cNvSpPr txBox="1"/>
          <p:nvPr/>
        </p:nvSpPr>
        <p:spPr>
          <a:xfrm flipH="1">
            <a:off x="1197831" y="7994662"/>
            <a:ext cx="5394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鉄田　憲男　氏　（</a:t>
            </a:r>
            <a:r>
              <a:rPr kumimoji="1" lang="en-US" altLang="ja-JP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NPO</a:t>
            </a:r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法人奈良まほろばソムリエの会）</a:t>
            </a:r>
          </a:p>
        </p:txBody>
      </p:sp>
      <p:sp>
        <p:nvSpPr>
          <p:cNvPr id="58" name="テキスト ボックス 57"/>
          <p:cNvSpPr txBox="1"/>
          <p:nvPr/>
        </p:nvSpPr>
        <p:spPr>
          <a:xfrm flipH="1">
            <a:off x="-7958" y="9023763"/>
            <a:ext cx="1195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時　間</a:t>
            </a:r>
          </a:p>
        </p:txBody>
      </p:sp>
      <p:sp>
        <p:nvSpPr>
          <p:cNvPr id="59" name="テキスト ボックス 58"/>
          <p:cNvSpPr txBox="1"/>
          <p:nvPr/>
        </p:nvSpPr>
        <p:spPr>
          <a:xfrm flipH="1">
            <a:off x="1186939" y="9023763"/>
            <a:ext cx="3921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１１時３０分～１２時　（開場　１１時～）</a:t>
            </a:r>
          </a:p>
        </p:txBody>
      </p:sp>
      <p:sp>
        <p:nvSpPr>
          <p:cNvPr id="60" name="テキスト ボックス 59"/>
          <p:cNvSpPr txBox="1"/>
          <p:nvPr/>
        </p:nvSpPr>
        <p:spPr>
          <a:xfrm flipH="1">
            <a:off x="6961" y="9389619"/>
            <a:ext cx="1195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会　場</a:t>
            </a:r>
          </a:p>
        </p:txBody>
      </p:sp>
      <p:sp>
        <p:nvSpPr>
          <p:cNvPr id="61" name="テキスト ボックス 60"/>
          <p:cNvSpPr txBox="1"/>
          <p:nvPr/>
        </p:nvSpPr>
        <p:spPr>
          <a:xfrm flipH="1">
            <a:off x="1197831" y="9360783"/>
            <a:ext cx="4479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王寺町地域交流センター　リーベルホール</a:t>
            </a:r>
          </a:p>
        </p:txBody>
      </p:sp>
      <p:sp>
        <p:nvSpPr>
          <p:cNvPr id="63" name="楕円 62"/>
          <p:cNvSpPr/>
          <p:nvPr/>
        </p:nvSpPr>
        <p:spPr>
          <a:xfrm>
            <a:off x="5531815" y="8582039"/>
            <a:ext cx="1080000" cy="108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80808"/>
              </a:solidFill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 flipH="1">
            <a:off x="5475031" y="8727723"/>
            <a:ext cx="119575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solidFill>
                  <a:srgbClr val="08080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入　場</a:t>
            </a:r>
            <a:endParaRPr kumimoji="1" lang="en-US" altLang="ja-JP" dirty="0">
              <a:solidFill>
                <a:srgbClr val="080808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kumimoji="1" lang="en-US" altLang="ja-JP" sz="500" dirty="0">
              <a:solidFill>
                <a:srgbClr val="080808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dirty="0">
                <a:solidFill>
                  <a:srgbClr val="08080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無　料</a:t>
            </a:r>
          </a:p>
        </p:txBody>
      </p:sp>
      <p:sp>
        <p:nvSpPr>
          <p:cNvPr id="64" name="テキスト ボックス 63"/>
          <p:cNvSpPr txBox="1"/>
          <p:nvPr/>
        </p:nvSpPr>
        <p:spPr>
          <a:xfrm flipH="1">
            <a:off x="6961" y="8429965"/>
            <a:ext cx="1195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テーマ</a:t>
            </a:r>
          </a:p>
        </p:txBody>
      </p:sp>
      <p:sp>
        <p:nvSpPr>
          <p:cNvPr id="65" name="テキスト ボックス 64"/>
          <p:cNvSpPr txBox="1"/>
          <p:nvPr/>
        </p:nvSpPr>
        <p:spPr>
          <a:xfrm flipH="1">
            <a:off x="1216446" y="8341376"/>
            <a:ext cx="42846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秀長をとりまく人々③</a:t>
            </a:r>
            <a:endParaRPr kumimoji="1" lang="en-US" altLang="ja-JP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24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藤堂　高虎</a:t>
            </a:r>
          </a:p>
        </p:txBody>
      </p:sp>
      <p:pic>
        <p:nvPicPr>
          <p:cNvPr id="66" name="図 6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283" y="5540510"/>
            <a:ext cx="1643217" cy="154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5873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ユーザー定義 3">
      <a:dk1>
        <a:sysClr val="windowText" lastClr="000000"/>
      </a:dk1>
      <a:lt1>
        <a:srgbClr val="F7CBAC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</TotalTime>
  <Words>145</Words>
  <Application>Microsoft Office PowerPoint</Application>
  <PresentationFormat>A4 210 x 297 mm</PresentationFormat>
  <Paragraphs>33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BIZ UDPゴシック</vt:lpstr>
      <vt:lpstr>HG正楷書体-PRO</vt:lpstr>
      <vt:lpstr>UD デジタル 教科書体 N-B</vt:lpstr>
      <vt:lpstr>UD デジタル 教科書体 NK-R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manager</dc:creator>
  <cp:lastModifiedBy>長谷田 大輝</cp:lastModifiedBy>
  <cp:revision>53</cp:revision>
  <dcterms:created xsi:type="dcterms:W3CDTF">2023-04-12T01:12:04Z</dcterms:created>
  <dcterms:modified xsi:type="dcterms:W3CDTF">2025-12-25T04:03:06Z</dcterms:modified>
</cp:coreProperties>
</file>